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2"/>
  </p:notesMasterIdLst>
  <p:handoutMasterIdLst>
    <p:handoutMasterId r:id="rId63"/>
  </p:handoutMasterIdLst>
  <p:sldIdLst>
    <p:sldId id="300" r:id="rId2"/>
    <p:sldId id="302" r:id="rId3"/>
    <p:sldId id="626" r:id="rId4"/>
    <p:sldId id="539" r:id="rId5"/>
    <p:sldId id="466" r:id="rId6"/>
    <p:sldId id="476" r:id="rId7"/>
    <p:sldId id="470" r:id="rId8"/>
    <p:sldId id="560" r:id="rId9"/>
    <p:sldId id="306" r:id="rId10"/>
    <p:sldId id="636" r:id="rId11"/>
    <p:sldId id="307" r:id="rId12"/>
    <p:sldId id="543" r:id="rId13"/>
    <p:sldId id="565" r:id="rId14"/>
    <p:sldId id="567" r:id="rId15"/>
    <p:sldId id="568" r:id="rId16"/>
    <p:sldId id="633" r:id="rId17"/>
    <p:sldId id="394" r:id="rId18"/>
    <p:sldId id="638" r:id="rId19"/>
    <p:sldId id="634" r:id="rId20"/>
    <p:sldId id="616" r:id="rId21"/>
    <p:sldId id="590" r:id="rId22"/>
    <p:sldId id="592" r:id="rId23"/>
    <p:sldId id="593" r:id="rId24"/>
    <p:sldId id="628" r:id="rId25"/>
    <p:sldId id="640" r:id="rId26"/>
    <p:sldId id="595" r:id="rId27"/>
    <p:sldId id="389" r:id="rId28"/>
    <p:sldId id="635" r:id="rId29"/>
    <p:sldId id="559" r:id="rId30"/>
    <p:sldId id="607" r:id="rId31"/>
    <p:sldId id="608" r:id="rId32"/>
    <p:sldId id="609" r:id="rId33"/>
    <p:sldId id="610" r:id="rId34"/>
    <p:sldId id="611" r:id="rId35"/>
    <p:sldId id="629" r:id="rId36"/>
    <p:sldId id="612" r:id="rId37"/>
    <p:sldId id="641" r:id="rId38"/>
    <p:sldId id="415" r:id="rId39"/>
    <p:sldId id="416" r:id="rId40"/>
    <p:sldId id="518" r:id="rId41"/>
    <p:sldId id="519" r:id="rId42"/>
    <p:sldId id="456" r:id="rId43"/>
    <p:sldId id="513" r:id="rId44"/>
    <p:sldId id="617" r:id="rId45"/>
    <p:sldId id="639" r:id="rId46"/>
    <p:sldId id="537" r:id="rId47"/>
    <p:sldId id="536" r:id="rId48"/>
    <p:sldId id="627" r:id="rId49"/>
    <p:sldId id="529" r:id="rId50"/>
    <p:sldId id="637" r:id="rId51"/>
    <p:sldId id="613" r:id="rId52"/>
    <p:sldId id="388" r:id="rId53"/>
    <p:sldId id="615" r:id="rId54"/>
    <p:sldId id="390" r:id="rId55"/>
    <p:sldId id="391" r:id="rId56"/>
    <p:sldId id="392" r:id="rId57"/>
    <p:sldId id="412" r:id="rId58"/>
    <p:sldId id="514" r:id="rId59"/>
    <p:sldId id="515" r:id="rId60"/>
    <p:sldId id="516" r:id="rId61"/>
  </p:sldIdLst>
  <p:sldSz cx="9144000" cy="6858000" type="letter"/>
  <p:notesSz cx="9601200" cy="7315200"/>
  <p:defaultTextStyle>
    <a:defPPr>
      <a:defRPr lang="en-US"/>
    </a:defPPr>
    <a:lvl1pPr algn="l" rtl="0" eaLnBrk="0" fontAlgn="base" hangingPunct="0">
      <a:spcBef>
        <a:spcPct val="0"/>
      </a:spcBef>
      <a:spcAft>
        <a:spcPct val="0"/>
      </a:spcAft>
      <a:defRPr sz="2400" kern="1200">
        <a:solidFill>
          <a:schemeClr val="tx1"/>
        </a:solidFill>
        <a:latin typeface="Times New Roman" pitchFamily="35"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35"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35"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35"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35" charset="0"/>
        <a:ea typeface="+mn-ea"/>
        <a:cs typeface="+mn-cs"/>
      </a:defRPr>
    </a:lvl5pPr>
    <a:lvl6pPr marL="2286000" algn="l" defTabSz="457200" rtl="0" eaLnBrk="1" latinLnBrk="0" hangingPunct="1">
      <a:defRPr sz="2400" kern="1200">
        <a:solidFill>
          <a:schemeClr val="tx1"/>
        </a:solidFill>
        <a:latin typeface="Times New Roman" pitchFamily="35" charset="0"/>
        <a:ea typeface="+mn-ea"/>
        <a:cs typeface="+mn-cs"/>
      </a:defRPr>
    </a:lvl6pPr>
    <a:lvl7pPr marL="2743200" algn="l" defTabSz="457200" rtl="0" eaLnBrk="1" latinLnBrk="0" hangingPunct="1">
      <a:defRPr sz="2400" kern="1200">
        <a:solidFill>
          <a:schemeClr val="tx1"/>
        </a:solidFill>
        <a:latin typeface="Times New Roman" pitchFamily="35" charset="0"/>
        <a:ea typeface="+mn-ea"/>
        <a:cs typeface="+mn-cs"/>
      </a:defRPr>
    </a:lvl7pPr>
    <a:lvl8pPr marL="3200400" algn="l" defTabSz="457200" rtl="0" eaLnBrk="1" latinLnBrk="0" hangingPunct="1">
      <a:defRPr sz="2400" kern="1200">
        <a:solidFill>
          <a:schemeClr val="tx1"/>
        </a:solidFill>
        <a:latin typeface="Times New Roman" pitchFamily="35" charset="0"/>
        <a:ea typeface="+mn-ea"/>
        <a:cs typeface="+mn-cs"/>
      </a:defRPr>
    </a:lvl8pPr>
    <a:lvl9pPr marL="3657600" algn="l" defTabSz="457200" rtl="0" eaLnBrk="1" latinLnBrk="0" hangingPunct="1">
      <a:defRPr sz="2400" kern="1200">
        <a:solidFill>
          <a:schemeClr val="tx1"/>
        </a:solidFill>
        <a:latin typeface="Times New Roman" pitchFamily="35"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58" userDrawn="1">
          <p15:clr>
            <a:srgbClr val="A4A3A4"/>
          </p15:clr>
        </p15:guide>
        <p15:guide id="2" pos="295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a:srgbClr val="FF33FF"/>
    <a:srgbClr val="22A5FF"/>
    <a:srgbClr val="008000"/>
    <a:srgbClr val="17FFE9"/>
    <a:srgbClr val="B2B2B2"/>
    <a:srgbClr val="FFFFCC"/>
    <a:srgbClr val="33CC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08"/>
    <p:restoredTop sz="86493"/>
  </p:normalViewPr>
  <p:slideViewPr>
    <p:cSldViewPr>
      <p:cViewPr varScale="1">
        <p:scale>
          <a:sx n="87" d="100"/>
          <a:sy n="87" d="100"/>
        </p:scale>
        <p:origin x="53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536"/>
    </p:cViewPr>
  </p:sorterViewPr>
  <p:notesViewPr>
    <p:cSldViewPr>
      <p:cViewPr varScale="1">
        <p:scale>
          <a:sx n="44" d="100"/>
          <a:sy n="44" d="100"/>
        </p:scale>
        <p:origin x="-1392" y="-72"/>
      </p:cViewPr>
      <p:guideLst>
        <p:guide orient="horz" pos="2258"/>
        <p:guide pos="295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210"/>
            <a:ext cx="4160937" cy="370115"/>
          </a:xfrm>
          <a:prstGeom prst="rect">
            <a:avLst/>
          </a:prstGeom>
          <a:noFill/>
          <a:ln w="9525">
            <a:noFill/>
            <a:miter lim="800000"/>
            <a:headEnd/>
            <a:tailEnd/>
          </a:ln>
          <a:effectLst/>
        </p:spPr>
        <p:txBody>
          <a:bodyPr vert="horz" wrap="square" lIns="20551" tIns="0" rIns="20551" bIns="0" numCol="1" anchor="t" anchorCtr="0" compatLnSpc="1">
            <a:prstTxWarp prst="textNoShape">
              <a:avLst/>
            </a:prstTxWarp>
          </a:bodyPr>
          <a:lstStyle>
            <a:lvl1pPr defTabSz="1020763">
              <a:defRPr sz="1100" i="1">
                <a:latin typeface="Times New Roman" pitchFamily="-109" charset="0"/>
              </a:defRPr>
            </a:lvl1pPr>
          </a:lstStyle>
          <a:p>
            <a:pPr>
              <a:defRPr/>
            </a:pPr>
            <a:endParaRPr lang="en-US"/>
          </a:p>
        </p:txBody>
      </p:sp>
      <p:sp>
        <p:nvSpPr>
          <p:cNvPr id="2051" name="Rectangle 3"/>
          <p:cNvSpPr>
            <a:spLocks noGrp="1" noChangeArrowheads="1"/>
          </p:cNvSpPr>
          <p:nvPr>
            <p:ph type="dt" idx="1"/>
          </p:nvPr>
        </p:nvSpPr>
        <p:spPr bwMode="auto">
          <a:xfrm>
            <a:off x="5440265" y="-1210"/>
            <a:ext cx="4160936" cy="370115"/>
          </a:xfrm>
          <a:prstGeom prst="rect">
            <a:avLst/>
          </a:prstGeom>
          <a:noFill/>
          <a:ln w="9525">
            <a:noFill/>
            <a:miter lim="800000"/>
            <a:headEnd/>
            <a:tailEnd/>
          </a:ln>
          <a:effectLst/>
        </p:spPr>
        <p:txBody>
          <a:bodyPr vert="horz" wrap="square" lIns="20551" tIns="0" rIns="20551" bIns="0" numCol="1" anchor="t" anchorCtr="0" compatLnSpc="1">
            <a:prstTxWarp prst="textNoShape">
              <a:avLst/>
            </a:prstTxWarp>
          </a:bodyPr>
          <a:lstStyle>
            <a:lvl1pPr algn="r" defTabSz="1020763">
              <a:defRPr sz="1100" i="1">
                <a:latin typeface="Times New Roman" pitchFamily="-109" charset="0"/>
              </a:defRPr>
            </a:lvl1pPr>
          </a:lstStyle>
          <a:p>
            <a:pPr>
              <a:defRPr/>
            </a:pPr>
            <a:endParaRPr lang="en-US"/>
          </a:p>
        </p:txBody>
      </p:sp>
      <p:sp>
        <p:nvSpPr>
          <p:cNvPr id="41988" name="Rectangle 4"/>
          <p:cNvSpPr>
            <a:spLocks noGrp="1" noRot="1" noChangeAspect="1" noChangeArrowheads="1" noTextEdit="1"/>
          </p:cNvSpPr>
          <p:nvPr>
            <p:ph type="sldImg" idx="2"/>
          </p:nvPr>
        </p:nvSpPr>
        <p:spPr bwMode="auto">
          <a:xfrm>
            <a:off x="2981325" y="560388"/>
            <a:ext cx="3635375" cy="2725737"/>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1283494" y="3473753"/>
            <a:ext cx="7034213" cy="3292324"/>
          </a:xfrm>
          <a:prstGeom prst="rect">
            <a:avLst/>
          </a:prstGeom>
          <a:noFill/>
          <a:ln w="9525">
            <a:noFill/>
            <a:miter lim="800000"/>
            <a:headEnd/>
            <a:tailEnd/>
          </a:ln>
          <a:effectLst/>
        </p:spPr>
        <p:txBody>
          <a:bodyPr vert="horz" wrap="square" lIns="101042" tIns="51377" rIns="101042" bIns="5137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6945086"/>
            <a:ext cx="4160937" cy="370114"/>
          </a:xfrm>
          <a:prstGeom prst="rect">
            <a:avLst/>
          </a:prstGeom>
          <a:noFill/>
          <a:ln w="9525">
            <a:noFill/>
            <a:miter lim="800000"/>
            <a:headEnd/>
            <a:tailEnd/>
          </a:ln>
          <a:effectLst/>
        </p:spPr>
        <p:txBody>
          <a:bodyPr vert="horz" wrap="square" lIns="20551" tIns="0" rIns="20551" bIns="0" numCol="1" anchor="b" anchorCtr="0" compatLnSpc="1">
            <a:prstTxWarp prst="textNoShape">
              <a:avLst/>
            </a:prstTxWarp>
          </a:bodyPr>
          <a:lstStyle>
            <a:lvl1pPr defTabSz="1020763">
              <a:defRPr sz="1100" i="1">
                <a:latin typeface="Times New Roman" pitchFamily="-109" charset="0"/>
              </a:defRPr>
            </a:lvl1pPr>
          </a:lstStyle>
          <a:p>
            <a:pPr>
              <a:defRPr/>
            </a:pPr>
            <a:r>
              <a:rPr lang="en-US"/>
              <a:t>Multivariate Analysis        Harrison B. Prosper       Durham, UK 2002</a:t>
            </a:r>
          </a:p>
        </p:txBody>
      </p:sp>
      <p:sp>
        <p:nvSpPr>
          <p:cNvPr id="2055" name="Rectangle 7"/>
          <p:cNvSpPr>
            <a:spLocks noGrp="1" noChangeArrowheads="1"/>
          </p:cNvSpPr>
          <p:nvPr>
            <p:ph type="sldNum" sz="quarter" idx="5"/>
          </p:nvPr>
        </p:nvSpPr>
        <p:spPr bwMode="auto">
          <a:xfrm>
            <a:off x="5440265" y="6945086"/>
            <a:ext cx="4160936" cy="370114"/>
          </a:xfrm>
          <a:prstGeom prst="rect">
            <a:avLst/>
          </a:prstGeom>
          <a:noFill/>
          <a:ln w="9525">
            <a:noFill/>
            <a:miter lim="800000"/>
            <a:headEnd/>
            <a:tailEnd/>
          </a:ln>
          <a:effectLst/>
        </p:spPr>
        <p:txBody>
          <a:bodyPr vert="horz" wrap="square" lIns="20551" tIns="0" rIns="20551" bIns="0" numCol="1" anchor="b" anchorCtr="0" compatLnSpc="1">
            <a:prstTxWarp prst="textNoShape">
              <a:avLst/>
            </a:prstTxWarp>
          </a:bodyPr>
          <a:lstStyle>
            <a:lvl1pPr algn="r" defTabSz="1020763">
              <a:defRPr sz="1100" i="1">
                <a:latin typeface="Times New Roman" pitchFamily="-109" charset="0"/>
              </a:defRPr>
            </a:lvl1pPr>
          </a:lstStyle>
          <a:p>
            <a:pPr>
              <a:defRPr/>
            </a:pPr>
            <a:fld id="{887413D6-4D90-094B-878C-C9B479C8F2AA}"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109" charset="-128"/>
        <a:cs typeface="ＭＳ Ｐゴシック" pitchFamily="-109" charset="-128"/>
      </a:defRPr>
    </a:lvl1pPr>
    <a:lvl2pPr marL="468313"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2pPr>
    <a:lvl3pPr marL="935038"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3pPr>
    <a:lvl4pPr marL="1401763"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4pPr>
    <a:lvl5pPr marL="1870075"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ftr" sz="quarter" idx="4"/>
          </p:nvPr>
        </p:nvSpPr>
        <p:spPr>
          <a:noFill/>
        </p:spPr>
        <p:txBody>
          <a:bodyPr/>
          <a:lstStyle/>
          <a:p>
            <a:r>
              <a:rPr lang="en-US">
                <a:latin typeface="Times New Roman" pitchFamily="35" charset="0"/>
              </a:rPr>
              <a:t>Multivariate Analysis        Harrison B. Prosper       Durham, UK 2002</a:t>
            </a:r>
          </a:p>
        </p:txBody>
      </p:sp>
      <p:sp>
        <p:nvSpPr>
          <p:cNvPr id="44035" name="Rectangle 7"/>
          <p:cNvSpPr>
            <a:spLocks noGrp="1" noChangeArrowheads="1"/>
          </p:cNvSpPr>
          <p:nvPr>
            <p:ph type="sldNum" sz="quarter" idx="5"/>
          </p:nvPr>
        </p:nvSpPr>
        <p:spPr>
          <a:noFill/>
        </p:spPr>
        <p:txBody>
          <a:bodyPr/>
          <a:lstStyle/>
          <a:p>
            <a:fld id="{804F6685-6BEE-8F4F-B4F8-3D6A26F443D0}" type="slidenum">
              <a:rPr lang="en-US">
                <a:latin typeface="Times New Roman" pitchFamily="35" charset="0"/>
              </a:rPr>
              <a:pPr/>
              <a:t>1</a:t>
            </a:fld>
            <a:endParaRPr lang="en-US">
              <a:latin typeface="Times New Roman" pitchFamily="35" charset="0"/>
            </a:endParaRPr>
          </a:p>
        </p:txBody>
      </p:sp>
      <p:sp>
        <p:nvSpPr>
          <p:cNvPr id="44036" name="Rectangle 2"/>
          <p:cNvSpPr>
            <a:spLocks noGrp="1" noRot="1" noChangeAspect="1" noChangeArrowheads="1" noTextEdit="1"/>
          </p:cNvSpPr>
          <p:nvPr>
            <p:ph type="sldImg"/>
          </p:nvPr>
        </p:nvSpPr>
        <p:spPr>
          <a:ln/>
        </p:spPr>
      </p:sp>
      <p:sp>
        <p:nvSpPr>
          <p:cNvPr id="44037" name="Rectangle 3"/>
          <p:cNvSpPr>
            <a:spLocks noGrp="1" noChangeArrowheads="1"/>
          </p:cNvSpPr>
          <p:nvPr>
            <p:ph type="body" idx="1"/>
          </p:nvPr>
        </p:nvSpPr>
        <p:spPr>
          <a:noFill/>
          <a:ln/>
        </p:spPr>
        <p:txBody>
          <a:bodyPr/>
          <a:lstStyle/>
          <a:p>
            <a:endParaRPr lang="en-US">
              <a:latin typeface="Times New Roman" pitchFamily="35" charset="0"/>
              <a:ea typeface="ＭＳ Ｐゴシック" pitchFamily="35" charset="-128"/>
              <a:cs typeface="ＭＳ Ｐゴシック" pitchFamily="35" charset="-128"/>
            </a:endParaRPr>
          </a:p>
        </p:txBody>
      </p:sp>
    </p:spTree>
    <p:extLst>
      <p:ext uri="{BB962C8B-B14F-4D97-AF65-F5344CB8AC3E}">
        <p14:creationId xmlns:p14="http://schemas.microsoft.com/office/powerpoint/2010/main" val="177332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Multivariate Analysis        Harrison B. Prosper       Durham, UK 2002</a:t>
            </a:r>
          </a:p>
        </p:txBody>
      </p:sp>
      <p:sp>
        <p:nvSpPr>
          <p:cNvPr id="5" name="Slide Number Placeholder 4"/>
          <p:cNvSpPr>
            <a:spLocks noGrp="1"/>
          </p:cNvSpPr>
          <p:nvPr>
            <p:ph type="sldNum" sz="quarter" idx="11"/>
          </p:nvPr>
        </p:nvSpPr>
        <p:spPr/>
        <p:txBody>
          <a:bodyPr/>
          <a:lstStyle/>
          <a:p>
            <a:pPr>
              <a:defRPr/>
            </a:pPr>
            <a:fld id="{887413D6-4D90-094B-878C-C9B479C8F2AA}" type="slidenum">
              <a:rPr lang="en-US" smtClean="0"/>
              <a:pPr>
                <a:defRPr/>
              </a:pPr>
              <a:t>30</a:t>
            </a:fld>
            <a:endParaRPr lang="en-US"/>
          </a:p>
        </p:txBody>
      </p:sp>
    </p:spTree>
    <p:extLst>
      <p:ext uri="{BB962C8B-B14F-4D97-AF65-F5344CB8AC3E}">
        <p14:creationId xmlns:p14="http://schemas.microsoft.com/office/powerpoint/2010/main" val="161003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ACE216-15F6-6E4F-84A9-23D61AC284BA}" type="slidenum">
              <a:rPr lang="en-US" smtClean="0"/>
              <a:pPr>
                <a:defRPr/>
              </a:pPr>
              <a:t>38</a:t>
            </a:fld>
            <a:endParaRPr lang="en-US"/>
          </a:p>
        </p:txBody>
      </p:sp>
    </p:spTree>
    <p:extLst>
      <p:ext uri="{BB962C8B-B14F-4D97-AF65-F5344CB8AC3E}">
        <p14:creationId xmlns:p14="http://schemas.microsoft.com/office/powerpoint/2010/main" val="321705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ACE216-15F6-6E4F-84A9-23D61AC284BA}" type="slidenum">
              <a:rPr lang="en-US" smtClean="0"/>
              <a:pPr>
                <a:defRPr/>
              </a:pPr>
              <a:t>39</a:t>
            </a:fld>
            <a:endParaRPr lang="en-US"/>
          </a:p>
        </p:txBody>
      </p:sp>
    </p:spTree>
    <p:extLst>
      <p:ext uri="{BB962C8B-B14F-4D97-AF65-F5344CB8AC3E}">
        <p14:creationId xmlns:p14="http://schemas.microsoft.com/office/powerpoint/2010/main" val="189735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9"/>
          <p:cNvSpPr>
            <a:spLocks noGrp="1" noChangeArrowheads="1"/>
          </p:cNvSpPr>
          <p:nvPr>
            <p:ph type="sldNum" sz="quarter" idx="11"/>
          </p:nvPr>
        </p:nvSpPr>
        <p:spPr/>
        <p:txBody>
          <a:bodyPr/>
          <a:lstStyle>
            <a:lvl1pPr>
              <a:defRPr/>
            </a:lvl1pPr>
          </a:lstStyle>
          <a:p>
            <a:pPr>
              <a:defRPr/>
            </a:pPr>
            <a:fld id="{D6EB2595-11D7-FC4A-9936-6E9E997DA62A}" type="slidenum">
              <a:rPr lang="en-US"/>
              <a:pPr>
                <a:defRPr/>
              </a:pPr>
              <a:t>‹#›</a:t>
            </a:fld>
            <a:endParaRPr lang="en-US"/>
          </a:p>
        </p:txBody>
      </p:sp>
      <p:sp>
        <p:nvSpPr>
          <p:cNvPr id="6"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8"/>
          <p:cNvSpPr>
            <a:spLocks noGrp="1" noChangeArrowheads="1"/>
          </p:cNvSpPr>
          <p:nvPr>
            <p:ph type="ftr" sz="quarter" idx="10"/>
          </p:nvPr>
        </p:nvSpPr>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
        <p:nvSpPr>
          <p:cNvPr id="5" name="Rectangle 9"/>
          <p:cNvSpPr>
            <a:spLocks noGrp="1" noChangeArrowheads="1"/>
          </p:cNvSpPr>
          <p:nvPr>
            <p:ph type="sldNum" sz="quarter" idx="11"/>
          </p:nvPr>
        </p:nvSpPr>
        <p:spPr/>
        <p:txBody>
          <a:bodyPr/>
          <a:lstStyle>
            <a:lvl1pPr>
              <a:defRPr/>
            </a:lvl1pPr>
          </a:lstStyle>
          <a:p>
            <a:pPr>
              <a:defRPr/>
            </a:pPr>
            <a:fld id="{046487E0-6C48-9842-89A3-09BD27C7057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9"/>
          <p:cNvSpPr>
            <a:spLocks noGrp="1" noChangeArrowheads="1"/>
          </p:cNvSpPr>
          <p:nvPr>
            <p:ph type="sldNum" sz="quarter" idx="11"/>
          </p:nvPr>
        </p:nvSpPr>
        <p:spPr/>
        <p:txBody>
          <a:bodyPr/>
          <a:lstStyle>
            <a:lvl1pPr>
              <a:defRPr/>
            </a:lvl1pPr>
          </a:lstStyle>
          <a:p>
            <a:pPr>
              <a:defRPr/>
            </a:pPr>
            <a:fld id="{01837A4C-8D73-9C4E-9537-8F1A603B33FC}" type="slidenum">
              <a:rPr lang="en-US"/>
              <a:pPr>
                <a:defRPr/>
              </a:pPr>
              <a:t>‹#›</a:t>
            </a:fld>
            <a:endParaRPr lang="en-US"/>
          </a:p>
        </p:txBody>
      </p:sp>
      <p:sp>
        <p:nvSpPr>
          <p:cNvPr id="6"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295400"/>
            <a:ext cx="3810000"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3600" y="1295400"/>
            <a:ext cx="3810000"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sldNum" sz="quarter" idx="11"/>
          </p:nvPr>
        </p:nvSpPr>
        <p:spPr/>
        <p:txBody>
          <a:bodyPr/>
          <a:lstStyle>
            <a:lvl1pPr>
              <a:defRPr/>
            </a:lvl1pPr>
          </a:lstStyle>
          <a:p>
            <a:pPr>
              <a:defRPr/>
            </a:pPr>
            <a:fld id="{84EEE8D3-405F-8246-8864-9DF28E2D288A}" type="slidenum">
              <a:rPr lang="en-US"/>
              <a:pPr>
                <a:defRPr/>
              </a:pPr>
              <a:t>‹#›</a:t>
            </a:fld>
            <a:endParaRPr lang="en-US"/>
          </a:p>
        </p:txBody>
      </p:sp>
      <p:sp>
        <p:nvSpPr>
          <p:cNvPr id="7"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9"/>
          <p:cNvSpPr>
            <a:spLocks noGrp="1" noChangeArrowheads="1"/>
          </p:cNvSpPr>
          <p:nvPr>
            <p:ph type="sldNum" sz="quarter" idx="11"/>
          </p:nvPr>
        </p:nvSpPr>
        <p:spPr/>
        <p:txBody>
          <a:bodyPr/>
          <a:lstStyle>
            <a:lvl1pPr>
              <a:defRPr/>
            </a:lvl1pPr>
          </a:lstStyle>
          <a:p>
            <a:pPr>
              <a:defRPr/>
            </a:pPr>
            <a:fld id="{EEE77DE6-90BF-C746-B16A-970C50683467}" type="slidenum">
              <a:rPr lang="en-US"/>
              <a:pPr>
                <a:defRPr/>
              </a:pPr>
              <a:t>‹#›</a:t>
            </a:fld>
            <a:endParaRPr lang="en-US"/>
          </a:p>
        </p:txBody>
      </p:sp>
      <p:sp>
        <p:nvSpPr>
          <p:cNvPr id="9"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9"/>
          <p:cNvSpPr>
            <a:spLocks noGrp="1" noChangeArrowheads="1"/>
          </p:cNvSpPr>
          <p:nvPr>
            <p:ph type="sldNum" sz="quarter" idx="11"/>
          </p:nvPr>
        </p:nvSpPr>
        <p:spPr/>
        <p:txBody>
          <a:bodyPr/>
          <a:lstStyle>
            <a:lvl1pPr>
              <a:defRPr/>
            </a:lvl1pPr>
          </a:lstStyle>
          <a:p>
            <a:pPr>
              <a:defRPr/>
            </a:pPr>
            <a:fld id="{C75B39C7-D2B5-7240-8251-53AAF7481C34}" type="slidenum">
              <a:rPr lang="en-US"/>
              <a:pPr>
                <a:defRPr/>
              </a:pPr>
              <a:t>‹#›</a:t>
            </a:fld>
            <a:endParaRPr lang="en-US"/>
          </a:p>
        </p:txBody>
      </p:sp>
      <p:sp>
        <p:nvSpPr>
          <p:cNvPr id="5"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p:txBody>
          <a:bodyPr/>
          <a:lstStyle>
            <a:lvl1pPr>
              <a:defRPr/>
            </a:lvl1pPr>
          </a:lstStyle>
          <a:p>
            <a:pPr>
              <a:defRPr/>
            </a:pPr>
            <a:r>
              <a:rPr lang="en-US"/>
              <a:t>AI, What Lies Beneath                                                           Harrison B. Prosper                        Bari, 2017</a:t>
            </a:r>
          </a:p>
        </p:txBody>
      </p:sp>
      <p:sp>
        <p:nvSpPr>
          <p:cNvPr id="3" name="Rectangle 9"/>
          <p:cNvSpPr>
            <a:spLocks noGrp="1" noChangeArrowheads="1"/>
          </p:cNvSpPr>
          <p:nvPr>
            <p:ph type="sldNum" sz="quarter" idx="11"/>
          </p:nvPr>
        </p:nvSpPr>
        <p:spPr/>
        <p:txBody>
          <a:bodyPr/>
          <a:lstStyle>
            <a:lvl1pPr>
              <a:defRPr/>
            </a:lvl1pPr>
          </a:lstStyle>
          <a:p>
            <a:pPr>
              <a:defRPr/>
            </a:pPr>
            <a:fld id="{75711B93-8128-4F43-B650-5CAB5BC252A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14400" y="2825496"/>
            <a:ext cx="7772400" cy="1975104"/>
          </a:xfrm>
        </p:spPr>
        <p:txBody>
          <a:bodyPr/>
          <a:lstStyle>
            <a:lvl1pPr marR="9144" algn="l">
              <a:defRPr sz="4000" b="1" cap="all" spc="0" baseline="0">
                <a:effectLst>
                  <a:reflection blurRad="12700" stA="34000" endA="740" endPos="53000" dir="5400000" sy="-100000" algn="bl" rotWithShape="0"/>
                </a:effectLst>
                <a:latin typeface="Arial"/>
                <a:cs typeface="Arial"/>
              </a:defRPr>
            </a:lvl1pPr>
          </a:lstStyle>
          <a:p>
            <a:endParaRPr lang="en-US" dirty="0"/>
          </a:p>
        </p:txBody>
      </p:sp>
    </p:spTree>
    <p:extLst>
      <p:ext uri="{BB962C8B-B14F-4D97-AF65-F5344CB8AC3E}">
        <p14:creationId xmlns:p14="http://schemas.microsoft.com/office/powerpoint/2010/main" val="12946275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711200" y="1295400"/>
            <a:ext cx="3810000" cy="481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3600" y="1295400"/>
            <a:ext cx="3810000" cy="481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228600" y="6477000"/>
            <a:ext cx="8001000" cy="381000"/>
          </a:xfrm>
          <a:prstGeom prst="rect">
            <a:avLst/>
          </a:prstGeom>
        </p:spPr>
        <p:txBody>
          <a:bodyPr/>
          <a:lstStyle>
            <a:lvl1pPr>
              <a:defRPr/>
            </a:lvl1pPr>
          </a:lstStyle>
          <a:p>
            <a:r>
              <a:rPr lang="en-US"/>
              <a:t>AI, What Lies Beneath                                                           Harrison B. Prosper                        Bari, 2017</a:t>
            </a:r>
          </a:p>
        </p:txBody>
      </p:sp>
      <p:sp>
        <p:nvSpPr>
          <p:cNvPr id="6" name="Slide Number Placeholder 5"/>
          <p:cNvSpPr>
            <a:spLocks noGrp="1"/>
          </p:cNvSpPr>
          <p:nvPr>
            <p:ph type="sldNum" sz="quarter" idx="11"/>
          </p:nvPr>
        </p:nvSpPr>
        <p:spPr>
          <a:xfrm>
            <a:off x="8305800" y="6477000"/>
            <a:ext cx="838200" cy="381000"/>
          </a:xfrm>
        </p:spPr>
        <p:txBody>
          <a:bodyPr/>
          <a:lstStyle>
            <a:lvl1pPr>
              <a:defRPr smtClean="0"/>
            </a:lvl1pPr>
          </a:lstStyle>
          <a:p>
            <a:fld id="{58D75BFE-0219-5E4C-B5DE-558344925158}" type="slidenum">
              <a:rPr lang="en-US"/>
              <a:pPr/>
              <a:t>‹#›</a:t>
            </a:fld>
            <a:endParaRPr lang="en-US"/>
          </a:p>
        </p:txBody>
      </p:sp>
    </p:spTree>
    <p:extLst>
      <p:ext uri="{BB962C8B-B14F-4D97-AF65-F5344CB8AC3E}">
        <p14:creationId xmlns:p14="http://schemas.microsoft.com/office/powerpoint/2010/main" val="19542805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838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11200" y="1295400"/>
            <a:ext cx="7772400" cy="48196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2" name="Rectangle 8"/>
          <p:cNvSpPr>
            <a:spLocks noGrp="1" noChangeArrowheads="1"/>
          </p:cNvSpPr>
          <p:nvPr>
            <p:ph type="ftr" sz="quarter" idx="3"/>
          </p:nvPr>
        </p:nvSpPr>
        <p:spPr bwMode="auto">
          <a:xfrm>
            <a:off x="228600" y="6477000"/>
            <a:ext cx="8001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a:cs typeface="Times New Roman"/>
              </a:defRPr>
            </a:lvl1pPr>
          </a:lstStyle>
          <a:p>
            <a:pPr>
              <a:defRPr/>
            </a:pPr>
            <a:r>
              <a:rPr lang="en-US"/>
              <a:t>AI, What Lies Beneath                                                           Harrison B. Prosper                        Bari, 2017</a:t>
            </a:r>
            <a:endParaRPr lang="en-US" dirty="0"/>
          </a:p>
        </p:txBody>
      </p:sp>
      <p:sp>
        <p:nvSpPr>
          <p:cNvPr id="1033" name="Rectangle 9"/>
          <p:cNvSpPr>
            <a:spLocks noGrp="1" noChangeArrowheads="1"/>
          </p:cNvSpPr>
          <p:nvPr>
            <p:ph type="sldNum" sz="quarter" idx="4"/>
          </p:nvPr>
        </p:nvSpPr>
        <p:spPr bwMode="auto">
          <a:xfrm>
            <a:off x="8305800" y="6477000"/>
            <a:ext cx="8382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a:cs typeface="Times New Roman"/>
              </a:defRPr>
            </a:lvl1pPr>
          </a:lstStyle>
          <a:p>
            <a:pPr>
              <a:defRPr/>
            </a:pPr>
            <a:fld id="{171793D4-CF29-4A4F-9409-4FE4F483A2A3}" type="slidenum">
              <a:rPr lang="en-US"/>
              <a:pPr>
                <a:defRPr/>
              </a:pPr>
              <a:t>‹#›</a:t>
            </a:fld>
            <a:endParaRPr lang="en-US"/>
          </a:p>
        </p:txBody>
      </p:sp>
      <p:sp>
        <p:nvSpPr>
          <p:cNvPr id="1034" name="Line 10"/>
          <p:cNvSpPr>
            <a:spLocks noChangeShapeType="1"/>
          </p:cNvSpPr>
          <p:nvPr userDrawn="1"/>
        </p:nvSpPr>
        <p:spPr bwMode="auto">
          <a:xfrm>
            <a:off x="0" y="6477000"/>
            <a:ext cx="9144000" cy="0"/>
          </a:xfrm>
          <a:prstGeom prst="line">
            <a:avLst/>
          </a:prstGeom>
          <a:noFill/>
          <a:ln w="12700">
            <a:solidFill>
              <a:srgbClr val="0000FF"/>
            </a:solidFill>
            <a:round/>
            <a:headEnd type="none" w="sm" len="sm"/>
            <a:tailEnd type="none" w="sm" len="sm"/>
          </a:ln>
          <a:effectLst/>
        </p:spPr>
        <p:txBody>
          <a:bodyPr>
            <a:prstTxWarp prst="textNoShape">
              <a:avLst/>
            </a:prstTxWarp>
          </a:bodyPr>
          <a:lstStyle/>
          <a:p>
            <a:pPr>
              <a:defRPr/>
            </a:pPr>
            <a:endParaRPr lang="en-US">
              <a:latin typeface="Times New Roman"/>
              <a:cs typeface="Times New Roman"/>
            </a:endParaRPr>
          </a:p>
        </p:txBody>
      </p:sp>
    </p:spTree>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95" r:id="rId8"/>
    <p:sldLayoutId id="2147483896" r:id="rId9"/>
  </p:sldLayoutIdLst>
  <p:hf hdr="0" ftr="0" dt="0"/>
  <p:txStyles>
    <p:titleStyle>
      <a:lvl1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a:ea typeface="ＭＳ Ｐゴシック" pitchFamily="-109" charset="-128"/>
          <a:cs typeface="Times New Roman"/>
        </a:defRPr>
      </a:lvl1pPr>
      <a:lvl2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2pPr>
      <a:lvl3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3pPr>
      <a:lvl4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4pPr>
      <a:lvl5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5pPr>
      <a:lvl6pPr marL="4572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6pPr>
      <a:lvl7pPr marL="9144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7pPr>
      <a:lvl8pPr marL="13716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8pPr>
      <a:lvl9pPr marL="18288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9pPr>
    </p:titleStyle>
    <p:bodyStyle>
      <a:lvl1pPr marL="342900" indent="-342900" algn="l" rtl="0" eaLnBrk="0" fontAlgn="base" hangingPunct="0">
        <a:spcBef>
          <a:spcPct val="20000"/>
        </a:spcBef>
        <a:spcAft>
          <a:spcPct val="0"/>
        </a:spcAft>
        <a:buClr>
          <a:srgbClr val="CC0000"/>
        </a:buClr>
        <a:buFont typeface="Marlett" pitchFamily="35" charset="0"/>
        <a:buChar char="h"/>
        <a:defRPr sz="2400">
          <a:solidFill>
            <a:schemeClr val="tx1"/>
          </a:solidFill>
          <a:latin typeface="Times New Roman"/>
          <a:ea typeface="ＭＳ Ｐゴシック" pitchFamily="-109" charset="-128"/>
          <a:cs typeface="Times New Roman"/>
        </a:defRPr>
      </a:lvl1pPr>
      <a:lvl2pPr marL="742950" indent="-285750" algn="l" rtl="0" eaLnBrk="0" fontAlgn="base" hangingPunct="0">
        <a:spcBef>
          <a:spcPct val="20000"/>
        </a:spcBef>
        <a:spcAft>
          <a:spcPct val="0"/>
        </a:spcAft>
        <a:buClr>
          <a:srgbClr val="009900"/>
        </a:buClr>
        <a:buFont typeface="Marlett" pitchFamily="35" charset="0"/>
        <a:buChar char="h"/>
        <a:defRPr sz="2400">
          <a:solidFill>
            <a:schemeClr val="tx1"/>
          </a:solidFill>
          <a:latin typeface="Times New Roman"/>
          <a:ea typeface="ＭＳ Ｐゴシック" pitchFamily="-65" charset="-128"/>
          <a:cs typeface="Times New Roman"/>
        </a:defRPr>
      </a:lvl2pPr>
      <a:lvl3pPr marL="1143000" indent="-228600" algn="l" rtl="0" eaLnBrk="0" fontAlgn="base" hangingPunct="0">
        <a:spcBef>
          <a:spcPct val="20000"/>
        </a:spcBef>
        <a:spcAft>
          <a:spcPct val="0"/>
        </a:spcAft>
        <a:buClr>
          <a:srgbClr val="0000CC"/>
        </a:buClr>
        <a:buFont typeface="Marlett" pitchFamily="35" charset="0"/>
        <a:buChar char="h"/>
        <a:defRPr sz="2400">
          <a:solidFill>
            <a:schemeClr val="tx1"/>
          </a:solidFill>
          <a:latin typeface="Times New Roman"/>
          <a:ea typeface="ＭＳ Ｐゴシック" pitchFamily="-65" charset="-128"/>
          <a:cs typeface="Times New Roman"/>
        </a:defRPr>
      </a:lvl3pPr>
      <a:lvl4pPr marL="1600200" indent="-228600" algn="l" rtl="0" eaLnBrk="0" fontAlgn="base" hangingPunct="0">
        <a:spcBef>
          <a:spcPct val="20000"/>
        </a:spcBef>
        <a:spcAft>
          <a:spcPct val="0"/>
        </a:spcAft>
        <a:buChar char="–"/>
        <a:defRPr sz="2000">
          <a:solidFill>
            <a:schemeClr val="tx1"/>
          </a:solidFill>
          <a:latin typeface="Times New Roman"/>
          <a:ea typeface="ＭＳ Ｐゴシック" pitchFamily="-65" charset="-128"/>
          <a:cs typeface="Times New Roman"/>
        </a:defRPr>
      </a:lvl4pPr>
      <a:lvl5pPr marL="2057400" indent="-228600" algn="l" rtl="0" eaLnBrk="0" fontAlgn="base" hangingPunct="0">
        <a:spcBef>
          <a:spcPct val="20000"/>
        </a:spcBef>
        <a:spcAft>
          <a:spcPct val="0"/>
        </a:spcAft>
        <a:buChar char="•"/>
        <a:defRPr sz="2000">
          <a:solidFill>
            <a:schemeClr val="tx1"/>
          </a:solidFill>
          <a:latin typeface="Times New Roman"/>
          <a:ea typeface="ＭＳ Ｐゴシック" pitchFamily="-65" charset="-128"/>
          <a:cs typeface="Times New Roman"/>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clarifai.com/technolog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ieeexplore.ieee.org/xpl/tocresult.jsp?isnumber=7419970" TargetMode="External"/><Relationship Id="rId2" Type="http://schemas.openxmlformats.org/officeDocument/2006/relationships/hyperlink" Target="http://ieeexplore.ieee.org/xpl/RecentIssue.jsp?punumber=7083369" TargetMode="Externa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28600" y="1295400"/>
            <a:ext cx="8637588" cy="1143000"/>
          </a:xfrm>
        </p:spPr>
        <p:txBody>
          <a:bodyPr/>
          <a:lstStyle/>
          <a:p>
            <a:pPr>
              <a:defRPr/>
            </a:pPr>
            <a:r>
              <a:rPr lang="en-US" dirty="0">
                <a:ea typeface="ＭＳ Ｐゴシック" pitchFamily="-111" charset="-128"/>
                <a:cs typeface="ＭＳ Ｐゴシック" pitchFamily="-111" charset="-128"/>
              </a:rPr>
              <a:t>An Introduction to Machine Learning</a:t>
            </a:r>
            <a:endParaRPr lang="en-US" sz="2800" b="0" dirty="0">
              <a:solidFill>
                <a:srgbClr val="3366FF"/>
              </a:solidFill>
              <a:ea typeface="ＭＳ Ｐゴシック" pitchFamily="-111" charset="-128"/>
              <a:cs typeface="ＭＳ Ｐゴシック" pitchFamily="-111" charset="-128"/>
            </a:endParaRPr>
          </a:p>
        </p:txBody>
      </p:sp>
      <p:sp>
        <p:nvSpPr>
          <p:cNvPr id="43011" name="Rectangle 3"/>
          <p:cNvSpPr>
            <a:spLocks noGrp="1" noChangeArrowheads="1"/>
          </p:cNvSpPr>
          <p:nvPr>
            <p:ph type="body" idx="1"/>
          </p:nvPr>
        </p:nvSpPr>
        <p:spPr>
          <a:xfrm>
            <a:off x="609600" y="2971800"/>
            <a:ext cx="7772400" cy="2286000"/>
          </a:xfrm>
          <a:noFill/>
        </p:spPr>
        <p:txBody>
          <a:bodyPr/>
          <a:lstStyle/>
          <a:p>
            <a:pPr algn="ctr">
              <a:buFont typeface="Marlett" pitchFamily="35" charset="0"/>
              <a:buNone/>
            </a:pPr>
            <a:r>
              <a:rPr lang="en-US" sz="2800" dirty="0">
                <a:latin typeface="Times New Roman" pitchFamily="35" charset="0"/>
                <a:ea typeface="ＭＳ Ｐゴシック" pitchFamily="35" charset="-128"/>
                <a:cs typeface="ＭＳ Ｐゴシック" pitchFamily="35" charset="-128"/>
              </a:rPr>
              <a:t>Harrison B. Prosper</a:t>
            </a:r>
          </a:p>
          <a:p>
            <a:pPr algn="ctr">
              <a:buFont typeface="Marlett" pitchFamily="35" charset="0"/>
              <a:buNone/>
            </a:pPr>
            <a:r>
              <a:rPr lang="en-US" dirty="0">
                <a:latin typeface="Times New Roman" pitchFamily="35" charset="0"/>
                <a:ea typeface="ＭＳ Ｐゴシック" pitchFamily="35" charset="-128"/>
                <a:cs typeface="ＭＳ Ｐゴシック" pitchFamily="35" charset="-128"/>
              </a:rPr>
              <a:t>Florida State University</a:t>
            </a:r>
            <a:br>
              <a:rPr lang="en-US" dirty="0">
                <a:latin typeface="Times New Roman" pitchFamily="35" charset="0"/>
                <a:ea typeface="ＭＳ Ｐゴシック" pitchFamily="35" charset="-128"/>
                <a:cs typeface="ＭＳ Ｐゴシック" pitchFamily="35" charset="-128"/>
              </a:rPr>
            </a:br>
            <a:endParaRPr lang="en-US" dirty="0">
              <a:latin typeface="Times New Roman" pitchFamily="35" charset="0"/>
              <a:ea typeface="ＭＳ Ｐゴシック" pitchFamily="35" charset="-128"/>
              <a:cs typeface="ＭＳ Ｐゴシック" pitchFamily="35" charset="-128"/>
            </a:endParaRPr>
          </a:p>
          <a:p>
            <a:pPr algn="ctr">
              <a:buFont typeface="Marlett" pitchFamily="35" charset="0"/>
              <a:buNone/>
            </a:pPr>
            <a:r>
              <a:rPr lang="en-US" sz="2800" b="1" dirty="0">
                <a:solidFill>
                  <a:srgbClr val="0033CC"/>
                </a:solidFill>
                <a:latin typeface="Times New Roman" pitchFamily="35" charset="0"/>
                <a:ea typeface="ＭＳ Ｐゴシック" pitchFamily="35" charset="-128"/>
                <a:cs typeface="ＭＳ Ｐゴシック" pitchFamily="35" charset="-128"/>
              </a:rPr>
              <a:t>YETI 19, Durham University, UK</a:t>
            </a:r>
          </a:p>
          <a:p>
            <a:pPr algn="ctr">
              <a:buFont typeface="Marlett" pitchFamily="35" charset="0"/>
              <a:buNone/>
            </a:pPr>
            <a:r>
              <a:rPr lang="en-US" dirty="0">
                <a:latin typeface="Times New Roman" pitchFamily="35" charset="0"/>
                <a:ea typeface="ＭＳ Ｐゴシック" pitchFamily="35" charset="-128"/>
                <a:cs typeface="ＭＳ Ｐゴシック" pitchFamily="35" charset="-128"/>
              </a:rPr>
              <a:t>7 January, 2019</a:t>
            </a:r>
          </a:p>
        </p:txBody>
      </p:sp>
    </p:spTree>
    <p:extLst>
      <p:ext uri="{BB962C8B-B14F-4D97-AF65-F5344CB8AC3E}">
        <p14:creationId xmlns:p14="http://schemas.microsoft.com/office/powerpoint/2010/main" val="9294602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Machine Learning</a:t>
            </a:r>
          </a:p>
        </p:txBody>
      </p:sp>
      <mc:AlternateContent xmlns:mc="http://schemas.openxmlformats.org/markup-compatibility/2006">
        <mc:Choice xmlns:a14="http://schemas.microsoft.com/office/drawing/2010/main" Requires="a14">
          <p:sp>
            <p:nvSpPr>
              <p:cNvPr id="12291" name="Rectangle 3"/>
              <p:cNvSpPr>
                <a:spLocks noGrp="1" noChangeArrowheads="1"/>
              </p:cNvSpPr>
              <p:nvPr>
                <p:ph type="body" idx="1"/>
              </p:nvPr>
            </p:nvSpPr>
            <p:spPr/>
            <p:txBody>
              <a:bodyPr/>
              <a:lstStyle/>
              <a:p>
                <a:pPr>
                  <a:lnSpc>
                    <a:spcPct val="90000"/>
                  </a:lnSpc>
                  <a:buFont typeface="Marlett" pitchFamily="26" charset="0"/>
                  <a:buNone/>
                </a:pPr>
                <a:r>
                  <a:rPr lang="en-US" b="1" dirty="0">
                    <a:solidFill>
                      <a:srgbClr val="0033CC"/>
                    </a:solidFill>
                  </a:rPr>
                  <a:t>Method</a:t>
                </a:r>
              </a:p>
              <a:p>
                <a:pPr>
                  <a:lnSpc>
                    <a:spcPct val="90000"/>
                  </a:lnSpc>
                  <a:buNone/>
                </a:pPr>
                <a:r>
                  <a:rPr lang="en-US" dirty="0"/>
                  <a:t>	Find  </a:t>
                </a:r>
                <a:r>
                  <a:rPr lang="en-US" i="1" dirty="0"/>
                  <a:t>f </a:t>
                </a:r>
                <a:r>
                  <a:rPr lang="en-US" dirty="0"/>
                  <a:t>(</a:t>
                </a:r>
                <a:r>
                  <a:rPr lang="en-US" i="1" dirty="0"/>
                  <a:t>x</a:t>
                </a:r>
                <a:r>
                  <a:rPr lang="en-US" dirty="0"/>
                  <a:t>, </a:t>
                </a:r>
                <a:r>
                  <a:rPr lang="en-US" b="1" i="1" dirty="0">
                    <a:solidFill>
                      <a:srgbClr val="0033CC"/>
                    </a:solidFill>
                  </a:rPr>
                  <a:t>w</a:t>
                </a:r>
                <a:r>
                  <a:rPr lang="en-US" dirty="0"/>
                  <a:t>*) by minimizing a function called </a:t>
                </a:r>
              </a:p>
              <a:p>
                <a:pPr>
                  <a:lnSpc>
                    <a:spcPct val="90000"/>
                  </a:lnSpc>
                  <a:buNone/>
                </a:pPr>
                <a:r>
                  <a:rPr lang="en-US" dirty="0"/>
                  <a:t>	the (constrained) </a:t>
                </a:r>
                <a:r>
                  <a:rPr lang="en-US" dirty="0">
                    <a:solidFill>
                      <a:srgbClr val="0033CC"/>
                    </a:solidFill>
                  </a:rPr>
                  <a:t>empirical risk</a:t>
                </a:r>
                <a:br>
                  <a:rPr lang="en-US" dirty="0">
                    <a:solidFill>
                      <a:srgbClr val="000000"/>
                    </a:solidFill>
                  </a:rPr>
                </a:br>
                <a:endParaRPr lang="en-US" dirty="0"/>
              </a:p>
              <a:p>
                <a:pPr>
                  <a:lnSpc>
                    <a:spcPct val="90000"/>
                  </a:lnSpc>
                  <a:buFont typeface="Marlett" pitchFamily="26" charset="0"/>
                  <a:buNone/>
                </a:pPr>
                <a:r>
                  <a:rPr lang="en-US" dirty="0"/>
                  <a:t>	</a:t>
                </a:r>
                <a14:m>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a:rPr lang="en-US" b="1" i="1" smtClean="0">
                            <a:solidFill>
                              <a:srgbClr val="0033CC"/>
                            </a:solidFill>
                            <a:latin typeface="Cambria Math" panose="02040503050406030204" pitchFamily="18" charset="0"/>
                          </a:rPr>
                          <m:t>𝒘</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r>
                          <a:rPr lang="en-US" i="1">
                            <a:latin typeface="Cambria Math" panose="02040503050406030204" pitchFamily="18" charset="0"/>
                          </a:rPr>
                          <m:t>𝐿</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solidFill>
                              <a:srgbClr val="0033CC"/>
                            </a:solidFill>
                            <a:latin typeface="Cambria Math" panose="02040503050406030204" pitchFamily="18" charset="0"/>
                          </a:rPr>
                          <m:t>𝒘</m:t>
                        </m:r>
                        <m:r>
                          <a:rPr lang="en-US" b="0" i="1" smtClean="0">
                            <a:latin typeface="Cambria Math" panose="02040503050406030204" pitchFamily="18" charset="0"/>
                          </a:rPr>
                          <m:t>),</m:t>
                        </m:r>
                      </m:e>
                    </m:nary>
                    <m:r>
                      <a:rPr lang="en-US" b="0" i="1" smtClean="0">
                        <a:latin typeface="Cambria Math" panose="02040503050406030204" pitchFamily="18" charset="0"/>
                      </a:rPr>
                      <m:t> </m:t>
                    </m:r>
                  </m:oMath>
                </a14:m>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lnSpc>
                    <a:spcPct val="90000"/>
                  </a:lnSpc>
                  <a:buFont typeface="Marlett" pitchFamily="26" charse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b="1" i="1">
                        <a:solidFill>
                          <a:srgbClr val="0033CC"/>
                        </a:solidFill>
                        <a:latin typeface="Cambria Math" panose="02040503050406030204" pitchFamily="18" charset="0"/>
                      </a:rPr>
                      <m:t>𝒘</m:t>
                    </m:r>
                    <m:r>
                      <a:rPr lang="en-US" i="1">
                        <a:latin typeface="Cambria Math" panose="02040503050406030204" pitchFamily="18" charset="0"/>
                      </a:rPr>
                      <m:t>)</m:t>
                    </m:r>
                  </m:oMath>
                </a14:m>
                <a:r>
                  <a:rPr lang="en-US" dirty="0"/>
                  <a:t>				</a:t>
                </a:r>
              </a:p>
              <a:p>
                <a:pPr>
                  <a:lnSpc>
                    <a:spcPct val="90000"/>
                  </a:lnSpc>
                  <a:buFont typeface="Marlett" pitchFamily="26" charset="0"/>
                  <a:buNone/>
                </a:pPr>
                <a:r>
                  <a:rPr lang="en-US" dirty="0"/>
                  <a:t>	</a:t>
                </a:r>
              </a:p>
              <a:p>
                <a:pPr>
                  <a:lnSpc>
                    <a:spcPct val="90000"/>
                  </a:lnSpc>
                  <a:buNone/>
                </a:pPr>
                <a:r>
                  <a:rPr lang="en-US" dirty="0"/>
                  <a:t>The constraint </a:t>
                </a:r>
                <a:r>
                  <a:rPr lang="en-US" i="1" dirty="0"/>
                  <a:t>C</a:t>
                </a:r>
                <a:r>
                  <a:rPr lang="en-US" dirty="0"/>
                  <a:t>(</a:t>
                </a:r>
                <a:r>
                  <a:rPr lang="en-US" b="1" i="1" dirty="0">
                    <a:solidFill>
                      <a:srgbClr val="0033CC"/>
                    </a:solidFill>
                  </a:rPr>
                  <a:t>w</a:t>
                </a:r>
                <a:r>
                  <a:rPr lang="en-US" dirty="0"/>
                  <a:t>) guides the choice of </a:t>
                </a:r>
                <a:r>
                  <a:rPr lang="en-US" i="1" dirty="0"/>
                  <a:t>f </a:t>
                </a:r>
                <a:r>
                  <a:rPr lang="en-US" dirty="0"/>
                  <a:t>(</a:t>
                </a:r>
                <a:r>
                  <a:rPr lang="en-US" i="1" dirty="0"/>
                  <a:t>x</a:t>
                </a:r>
                <a:r>
                  <a:rPr lang="en-US" dirty="0"/>
                  <a:t>, </a:t>
                </a:r>
                <a:r>
                  <a:rPr lang="en-US" b="1" i="1" dirty="0">
                    <a:solidFill>
                      <a:srgbClr val="0033CC"/>
                    </a:solidFill>
                  </a:rPr>
                  <a:t>w</a:t>
                </a:r>
                <a:r>
                  <a:rPr lang="en-US" dirty="0"/>
                  <a:t>).</a:t>
                </a:r>
              </a:p>
              <a:p>
                <a:pPr>
                  <a:lnSpc>
                    <a:spcPct val="90000"/>
                  </a:lnSpc>
                  <a:buFont typeface="Marlett" pitchFamily="26" charset="0"/>
                  <a:buNone/>
                </a:pPr>
                <a:r>
                  <a:rPr lang="en-US" dirty="0"/>
                  <a:t>	</a:t>
                </a:r>
                <a:endParaRPr lang="en-US" dirty="0">
                  <a:solidFill>
                    <a:srgbClr val="0033CC"/>
                  </a:solidFill>
                </a:endParaRPr>
              </a:p>
              <a:p>
                <a:pPr>
                  <a:lnSpc>
                    <a:spcPct val="90000"/>
                  </a:lnSpc>
                  <a:buFont typeface="Marlett" pitchFamily="26" charset="0"/>
                  <a:buNone/>
                </a:pPr>
                <a:r>
                  <a:rPr lang="en-US" dirty="0">
                    <a:solidFill>
                      <a:srgbClr val="0033CC"/>
                    </a:solidFill>
                  </a:rPr>
                  <a:t>Warning</a:t>
                </a:r>
                <a:r>
                  <a:rPr lang="en-US" dirty="0"/>
                  <a:t>: in the machine learning world, </a:t>
                </a:r>
                <a14:m>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a:rPr lang="en-US" b="1" i="1" smtClean="0">
                            <a:solidFill>
                              <a:srgbClr val="0033CC"/>
                            </a:solidFill>
                            <a:latin typeface="Cambria Math" panose="02040503050406030204" pitchFamily="18" charset="0"/>
                          </a:rPr>
                          <m:t>𝒘</m:t>
                        </m:r>
                      </m:e>
                    </m:d>
                    <m:r>
                      <a:rPr lang="en-US" i="1">
                        <a:latin typeface="Cambria Math" panose="02040503050406030204" pitchFamily="18" charset="0"/>
                      </a:rPr>
                      <m:t> </m:t>
                    </m:r>
                  </m:oMath>
                </a14:m>
                <a:r>
                  <a:rPr lang="en-US" dirty="0"/>
                  <a:t>is often referred to as the loss function. </a:t>
                </a:r>
              </a:p>
              <a:p>
                <a:pPr>
                  <a:lnSpc>
                    <a:spcPct val="90000"/>
                  </a:lnSpc>
                  <a:buFont typeface="Marlett" pitchFamily="26" charset="0"/>
                  <a:buNone/>
                </a:pPr>
                <a:endParaRPr lang="en-US" dirty="0"/>
              </a:p>
            </p:txBody>
          </p:sp>
        </mc:Choice>
        <mc:Fallback>
          <p:sp>
            <p:nvSpPr>
              <p:cNvPr id="12291" name="Rectangle 3"/>
              <p:cNvSpPr>
                <a:spLocks noGrp="1" noRot="1" noChangeAspect="1" noMove="1" noResize="1" noEditPoints="1" noAdjustHandles="1" noChangeArrowheads="1" noChangeShapeType="1" noTextEdit="1"/>
              </p:cNvSpPr>
              <p:nvPr>
                <p:ph type="body" idx="1"/>
              </p:nvPr>
            </p:nvSpPr>
            <p:spPr>
              <a:blipFill>
                <a:blip r:embed="rId2"/>
                <a:stretch>
                  <a:fillRect l="-1142" t="-1575" b="-236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2730EA-3E05-0E44-92D1-542F514E471B}"/>
              </a:ext>
            </a:extLst>
          </p:cNvPr>
          <p:cNvGrpSpPr/>
          <p:nvPr/>
        </p:nvGrpSpPr>
        <p:grpSpPr>
          <a:xfrm>
            <a:off x="4292291" y="1208088"/>
            <a:ext cx="4470709" cy="2667000"/>
            <a:chOff x="4292291" y="1208088"/>
            <a:chExt cx="4470709" cy="2667000"/>
          </a:xfrm>
        </p:grpSpPr>
        <p:sp>
          <p:nvSpPr>
            <p:cNvPr id="12292" name="Freeform 4"/>
            <p:cNvSpPr>
              <a:spLocks/>
            </p:cNvSpPr>
            <p:nvPr/>
          </p:nvSpPr>
          <p:spPr bwMode="auto">
            <a:xfrm>
              <a:off x="6108700" y="1208088"/>
              <a:ext cx="2654300" cy="2667000"/>
            </a:xfrm>
            <a:custGeom>
              <a:avLst/>
              <a:gdLst/>
              <a:ahLst/>
              <a:cxnLst>
                <a:cxn ang="0">
                  <a:pos x="496" y="496"/>
                </a:cxn>
                <a:cxn ang="0">
                  <a:pos x="16" y="928"/>
                </a:cxn>
                <a:cxn ang="0">
                  <a:pos x="400" y="1600"/>
                </a:cxn>
                <a:cxn ang="0">
                  <a:pos x="1408" y="1408"/>
                </a:cxn>
                <a:cxn ang="0">
                  <a:pos x="1600" y="928"/>
                </a:cxn>
                <a:cxn ang="0">
                  <a:pos x="1552" y="112"/>
                </a:cxn>
                <a:cxn ang="0">
                  <a:pos x="880" y="256"/>
                </a:cxn>
                <a:cxn ang="0">
                  <a:pos x="496" y="496"/>
                </a:cxn>
              </a:cxnLst>
              <a:rect l="0" t="0" r="r" b="b"/>
              <a:pathLst>
                <a:path w="1672" h="1680">
                  <a:moveTo>
                    <a:pt x="496" y="496"/>
                  </a:moveTo>
                  <a:cubicBezTo>
                    <a:pt x="352" y="608"/>
                    <a:pt x="32" y="744"/>
                    <a:pt x="16" y="928"/>
                  </a:cubicBezTo>
                  <a:cubicBezTo>
                    <a:pt x="0" y="1112"/>
                    <a:pt x="168" y="1520"/>
                    <a:pt x="400" y="1600"/>
                  </a:cubicBezTo>
                  <a:cubicBezTo>
                    <a:pt x="632" y="1680"/>
                    <a:pt x="1208" y="1520"/>
                    <a:pt x="1408" y="1408"/>
                  </a:cubicBezTo>
                  <a:cubicBezTo>
                    <a:pt x="1608" y="1296"/>
                    <a:pt x="1576" y="1144"/>
                    <a:pt x="1600" y="928"/>
                  </a:cubicBezTo>
                  <a:cubicBezTo>
                    <a:pt x="1624" y="712"/>
                    <a:pt x="1672" y="224"/>
                    <a:pt x="1552" y="112"/>
                  </a:cubicBezTo>
                  <a:cubicBezTo>
                    <a:pt x="1432" y="0"/>
                    <a:pt x="1056" y="192"/>
                    <a:pt x="880" y="256"/>
                  </a:cubicBezTo>
                  <a:cubicBezTo>
                    <a:pt x="704" y="320"/>
                    <a:pt x="640" y="384"/>
                    <a:pt x="496" y="496"/>
                  </a:cubicBezTo>
                  <a:close/>
                </a:path>
              </a:pathLst>
            </a:custGeom>
            <a:solidFill>
              <a:schemeClr val="accent2"/>
            </a:solidFill>
            <a:ln w="12700" cap="flat" cmpd="sng">
              <a:noFill/>
              <a:prstDash val="solid"/>
              <a:round/>
              <a:headEnd type="none" w="sm" len="sm"/>
              <a:tailEnd type="none" w="sm" len="sm"/>
            </a:ln>
            <a:effectLst>
              <a:outerShdw blurRad="63500" dist="107763" dir="2700000" algn="ctr" rotWithShape="0">
                <a:schemeClr val="bg2">
                  <a:alpha val="50000"/>
                </a:schemeClr>
              </a:outerShdw>
            </a:effectLst>
          </p:spPr>
          <p:txBody>
            <a:bodyPr>
              <a:prstTxWarp prst="textNoShape">
                <a:avLst/>
              </a:prstTxWarp>
            </a:bodyPr>
            <a:lstStyle/>
            <a:p>
              <a:endParaRPr lang="en-US"/>
            </a:p>
          </p:txBody>
        </p:sp>
        <p:sp>
          <p:nvSpPr>
            <p:cNvPr id="12293" name="Text Box 5"/>
            <p:cNvSpPr txBox="1">
              <a:spLocks noChangeArrowheads="1"/>
            </p:cNvSpPr>
            <p:nvPr/>
          </p:nvSpPr>
          <p:spPr bwMode="auto">
            <a:xfrm>
              <a:off x="7734300" y="1919288"/>
              <a:ext cx="455613" cy="579437"/>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3200" b="1" i="1" dirty="0">
                  <a:solidFill>
                    <a:srgbClr val="0033CC"/>
                  </a:solidFill>
                </a:rPr>
                <a:t>F</a:t>
              </a:r>
              <a:endParaRPr lang="en-US" sz="3200" b="1" i="1" baseline="-25000" dirty="0">
                <a:solidFill>
                  <a:srgbClr val="0033CC"/>
                </a:solidFill>
              </a:endParaRPr>
            </a:p>
          </p:txBody>
        </p:sp>
        <p:sp>
          <p:nvSpPr>
            <p:cNvPr id="12294" name="Freeform 6"/>
            <p:cNvSpPr>
              <a:spLocks/>
            </p:cNvSpPr>
            <p:nvPr/>
          </p:nvSpPr>
          <p:spPr bwMode="auto">
            <a:xfrm>
              <a:off x="5562600" y="2225675"/>
              <a:ext cx="1584325" cy="1279525"/>
            </a:xfrm>
            <a:custGeom>
              <a:avLst/>
              <a:gdLst/>
              <a:ahLst/>
              <a:cxnLst>
                <a:cxn ang="0">
                  <a:pos x="1737" y="287"/>
                </a:cxn>
                <a:cxn ang="0">
                  <a:pos x="1636" y="214"/>
                </a:cxn>
                <a:cxn ang="0">
                  <a:pos x="1590" y="196"/>
                </a:cxn>
                <a:cxn ang="0">
                  <a:pos x="1280" y="68"/>
                </a:cxn>
                <a:cxn ang="0">
                  <a:pos x="868" y="49"/>
                </a:cxn>
                <a:cxn ang="0">
                  <a:pos x="731" y="104"/>
                </a:cxn>
                <a:cxn ang="0">
                  <a:pos x="630" y="186"/>
                </a:cxn>
                <a:cxn ang="0">
                  <a:pos x="594" y="205"/>
                </a:cxn>
                <a:cxn ang="0">
                  <a:pos x="566" y="232"/>
                </a:cxn>
                <a:cxn ang="0">
                  <a:pos x="512" y="269"/>
                </a:cxn>
                <a:cxn ang="0">
                  <a:pos x="402" y="506"/>
                </a:cxn>
                <a:cxn ang="0">
                  <a:pos x="320" y="744"/>
                </a:cxn>
                <a:cxn ang="0">
                  <a:pos x="265" y="881"/>
                </a:cxn>
                <a:cxn ang="0">
                  <a:pos x="219" y="964"/>
                </a:cxn>
                <a:cxn ang="0">
                  <a:pos x="128" y="1037"/>
                </a:cxn>
                <a:cxn ang="0">
                  <a:pos x="0" y="1064"/>
                </a:cxn>
              </a:cxnLst>
              <a:rect l="0" t="0" r="r" b="b"/>
              <a:pathLst>
                <a:path w="1737" h="1068">
                  <a:moveTo>
                    <a:pt x="1737" y="287"/>
                  </a:moveTo>
                  <a:cubicBezTo>
                    <a:pt x="1683" y="253"/>
                    <a:pt x="1718" y="276"/>
                    <a:pt x="1636" y="214"/>
                  </a:cubicBezTo>
                  <a:cubicBezTo>
                    <a:pt x="1623" y="204"/>
                    <a:pt x="1605" y="203"/>
                    <a:pt x="1590" y="196"/>
                  </a:cubicBezTo>
                  <a:cubicBezTo>
                    <a:pt x="1487" y="144"/>
                    <a:pt x="1392" y="96"/>
                    <a:pt x="1280" y="68"/>
                  </a:cubicBezTo>
                  <a:cubicBezTo>
                    <a:pt x="1147" y="0"/>
                    <a:pt x="1047" y="44"/>
                    <a:pt x="868" y="49"/>
                  </a:cubicBezTo>
                  <a:cubicBezTo>
                    <a:pt x="823" y="64"/>
                    <a:pt x="772" y="81"/>
                    <a:pt x="731" y="104"/>
                  </a:cubicBezTo>
                  <a:cubicBezTo>
                    <a:pt x="693" y="125"/>
                    <a:pt x="666" y="162"/>
                    <a:pt x="630" y="186"/>
                  </a:cubicBezTo>
                  <a:cubicBezTo>
                    <a:pt x="619" y="194"/>
                    <a:pt x="605" y="197"/>
                    <a:pt x="594" y="205"/>
                  </a:cubicBezTo>
                  <a:cubicBezTo>
                    <a:pt x="583" y="213"/>
                    <a:pt x="576" y="224"/>
                    <a:pt x="566" y="232"/>
                  </a:cubicBezTo>
                  <a:cubicBezTo>
                    <a:pt x="549" y="245"/>
                    <a:pt x="512" y="269"/>
                    <a:pt x="512" y="269"/>
                  </a:cubicBezTo>
                  <a:cubicBezTo>
                    <a:pt x="475" y="339"/>
                    <a:pt x="421" y="428"/>
                    <a:pt x="402" y="506"/>
                  </a:cubicBezTo>
                  <a:cubicBezTo>
                    <a:pt x="381" y="590"/>
                    <a:pt x="373" y="674"/>
                    <a:pt x="320" y="744"/>
                  </a:cubicBezTo>
                  <a:cubicBezTo>
                    <a:pt x="304" y="790"/>
                    <a:pt x="277" y="834"/>
                    <a:pt x="265" y="881"/>
                  </a:cubicBezTo>
                  <a:cubicBezTo>
                    <a:pt x="254" y="925"/>
                    <a:pt x="263" y="948"/>
                    <a:pt x="219" y="964"/>
                  </a:cubicBezTo>
                  <a:cubicBezTo>
                    <a:pt x="193" y="1003"/>
                    <a:pt x="173" y="1026"/>
                    <a:pt x="128" y="1037"/>
                  </a:cubicBezTo>
                  <a:cubicBezTo>
                    <a:pt x="79" y="1068"/>
                    <a:pt x="65" y="1064"/>
                    <a:pt x="0" y="1064"/>
                  </a:cubicBezTo>
                </a:path>
              </a:pathLst>
            </a:custGeom>
            <a:noFill/>
            <a:ln w="28575" cap="flat" cmpd="sng">
              <a:solidFill>
                <a:schemeClr val="tx1"/>
              </a:solidFill>
              <a:prstDash val="solid"/>
              <a:round/>
              <a:headEnd type="none" w="med" len="med"/>
              <a:tailEnd type="arrow" w="med" len="med"/>
            </a:ln>
            <a:effectLst/>
          </p:spPr>
          <p:txBody>
            <a:bodyPr>
              <a:prstTxWarp prst="textNoShape">
                <a:avLst/>
              </a:prstTxWarp>
            </a:bodyPr>
            <a:lstStyle/>
            <a:p>
              <a:endParaRPr lang="en-US"/>
            </a:p>
          </p:txBody>
        </p:sp>
        <p:sp>
          <p:nvSpPr>
            <p:cNvPr id="12295" name="Text Box 7"/>
            <p:cNvSpPr txBox="1">
              <a:spLocks noChangeArrowheads="1"/>
            </p:cNvSpPr>
            <p:nvPr/>
          </p:nvSpPr>
          <p:spPr bwMode="auto">
            <a:xfrm>
              <a:off x="4292291" y="3286780"/>
              <a:ext cx="1435409" cy="523220"/>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err="1"/>
                <a:t>f</a:t>
              </a:r>
              <a:r>
                <a:rPr lang="en-US" sz="2800" i="1" dirty="0"/>
                <a:t> </a:t>
              </a:r>
              <a:r>
                <a:rPr lang="en-US" sz="2800" dirty="0"/>
                <a:t>(</a:t>
              </a:r>
              <a:r>
                <a:rPr lang="en-US" sz="2800" i="1" dirty="0" err="1"/>
                <a:t>x</a:t>
              </a:r>
              <a:r>
                <a:rPr lang="en-US" sz="2800" dirty="0"/>
                <a:t>, </a:t>
              </a:r>
              <a:r>
                <a:rPr lang="en-US" sz="2800" b="1" i="1" dirty="0" err="1">
                  <a:solidFill>
                    <a:srgbClr val="0033CC"/>
                  </a:solidFill>
                </a:rPr>
                <a:t>w</a:t>
              </a:r>
              <a:r>
                <a:rPr lang="en-US" sz="2800" dirty="0"/>
                <a:t>*)</a:t>
              </a:r>
            </a:p>
          </p:txBody>
        </p:sp>
        <p:sp>
          <p:nvSpPr>
            <p:cNvPr id="12296" name="Text Box 8"/>
            <p:cNvSpPr txBox="1">
              <a:spLocks noChangeArrowheads="1"/>
            </p:cNvSpPr>
            <p:nvPr/>
          </p:nvSpPr>
          <p:spPr bwMode="auto">
            <a:xfrm>
              <a:off x="5124450" y="2290916"/>
              <a:ext cx="895350" cy="519112"/>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a:t>C</a:t>
              </a:r>
              <a:r>
                <a:rPr lang="en-US" sz="2800" dirty="0"/>
                <a:t>(</a:t>
              </a:r>
              <a:r>
                <a:rPr lang="en-US" sz="2800" b="1" i="1" dirty="0">
                  <a:solidFill>
                    <a:srgbClr val="0033CC"/>
                  </a:solidFill>
                </a:rPr>
                <a:t>w</a:t>
              </a:r>
              <a:r>
                <a:rPr lang="en-US" sz="2800" dirty="0"/>
                <a:t>)</a:t>
              </a:r>
            </a:p>
          </p:txBody>
        </p:sp>
      </p:grpSp>
      <p:sp>
        <p:nvSpPr>
          <p:cNvPr id="2" name="Slide Number Placeholder 1">
            <a:extLst>
              <a:ext uri="{FF2B5EF4-FFF2-40B4-BE49-F238E27FC236}">
                <a16:creationId xmlns:a16="http://schemas.microsoft.com/office/drawing/2014/main" id="{31EBB7FE-2DA4-CE4D-B84A-77BA63BD3292}"/>
              </a:ext>
            </a:extLst>
          </p:cNvPr>
          <p:cNvSpPr>
            <a:spLocks noGrp="1"/>
          </p:cNvSpPr>
          <p:nvPr>
            <p:ph type="sldNum" sz="quarter" idx="11"/>
          </p:nvPr>
        </p:nvSpPr>
        <p:spPr/>
        <p:txBody>
          <a:bodyPr/>
          <a:lstStyle/>
          <a:p>
            <a:pPr>
              <a:defRPr/>
            </a:pPr>
            <a:fld id="{046487E0-6C48-9842-89A3-09BD27C7057F}" type="slidenum">
              <a:rPr lang="en-US" smtClean="0"/>
              <a:pPr>
                <a:defRPr/>
              </a:pPr>
              <a:t>10</a:t>
            </a:fld>
            <a:endParaRPr lang="en-US"/>
          </a:p>
        </p:txBody>
      </p:sp>
    </p:spTree>
    <p:extLst>
      <p:ext uri="{BB962C8B-B14F-4D97-AF65-F5344CB8AC3E}">
        <p14:creationId xmlns:p14="http://schemas.microsoft.com/office/powerpoint/2010/main" val="393486928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Machine Learning</a:t>
            </a:r>
          </a:p>
        </p:txBody>
      </p:sp>
      <mc:AlternateContent xmlns:mc="http://schemas.openxmlformats.org/markup-compatibility/2006">
        <mc:Choice xmlns:a14="http://schemas.microsoft.com/office/drawing/2010/main" Requires="a14">
          <p:sp>
            <p:nvSpPr>
              <p:cNvPr id="14339" name="Rectangle 3"/>
              <p:cNvSpPr>
                <a:spLocks noGrp="1" noChangeArrowheads="1"/>
              </p:cNvSpPr>
              <p:nvPr>
                <p:ph type="body" idx="1"/>
              </p:nvPr>
            </p:nvSpPr>
            <p:spPr>
              <a:xfrm>
                <a:off x="685800" y="1295400"/>
                <a:ext cx="8001000" cy="5105400"/>
              </a:xfrm>
            </p:spPr>
            <p:txBody>
              <a:bodyPr/>
              <a:lstStyle/>
              <a:p>
                <a:pPr>
                  <a:buNone/>
                </a:pPr>
                <a:r>
                  <a:rPr lang="en-US" dirty="0"/>
                  <a:t>A great deal of the machine learning research is devoted to finding highly flexible functions </a:t>
                </a:r>
                <a:r>
                  <a:rPr lang="en-US" i="1" dirty="0"/>
                  <a:t>f </a:t>
                </a:r>
                <a:r>
                  <a:rPr lang="en-US" dirty="0"/>
                  <a:t>(</a:t>
                </a:r>
                <a:r>
                  <a:rPr lang="en-US" i="1" dirty="0"/>
                  <a:t>x</a:t>
                </a:r>
                <a:r>
                  <a:rPr lang="en-US" dirty="0"/>
                  <a:t>, </a:t>
                </a:r>
                <a:r>
                  <a:rPr lang="en-US" i="1" dirty="0">
                    <a:solidFill>
                      <a:srgbClr val="0033CC"/>
                    </a:solidFill>
                  </a:rPr>
                  <a:t>w</a:t>
                </a:r>
                <a:r>
                  <a:rPr lang="en-US" dirty="0"/>
                  <a:t>) that render the minimization of </a:t>
                </a:r>
                <a:endParaRPr lang="en-US" i="1" dirty="0">
                  <a:solidFill>
                    <a:srgbClr val="0033CC"/>
                  </a:solidFill>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a:solidFill>
                            <a:srgbClr val="0033CC"/>
                          </a:solidFill>
                          <a:latin typeface="Cambria Math" panose="02040503050406030204" pitchFamily="18" charset="0"/>
                        </a:rPr>
                        <m:t>𝑅</m:t>
                      </m:r>
                      <m:d>
                        <m:dPr>
                          <m:ctrlPr>
                            <a:rPr lang="en-US" i="1">
                              <a:solidFill>
                                <a:srgbClr val="0033CC"/>
                              </a:solidFill>
                              <a:latin typeface="Cambria Math" panose="02040503050406030204" pitchFamily="18" charset="0"/>
                            </a:rPr>
                          </m:ctrlPr>
                        </m:dPr>
                        <m:e>
                          <m:r>
                            <a:rPr lang="en-US" i="1">
                              <a:solidFill>
                                <a:srgbClr val="0033CC"/>
                              </a:solidFill>
                              <a:latin typeface="Cambria Math" panose="02040503050406030204" pitchFamily="18" charset="0"/>
                            </a:rPr>
                            <m:t>𝑤</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e>
                      </m:nary>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m:oMathPara>
                </a14:m>
                <a:endParaRPr lang="en-US" i="1" dirty="0">
                  <a:solidFill>
                    <a:srgbClr val="0033CC"/>
                  </a:solidFill>
                  <a:latin typeface="Cambria Math" panose="02040503050406030204" pitchFamily="18" charset="0"/>
                </a:endParaRPr>
              </a:p>
              <a:p>
                <a:pPr>
                  <a:buNone/>
                </a:pPr>
                <a:r>
                  <a:rPr lang="en-US" dirty="0"/>
                  <a:t>	computationally feasible. </a:t>
                </a:r>
              </a:p>
              <a:p>
                <a:pPr>
                  <a:buNone/>
                </a:pPr>
                <a:endParaRPr lang="en-US" dirty="0"/>
              </a:p>
              <a:p>
                <a:pPr>
                  <a:buFont typeface="Marlett" pitchFamily="26" charset="0"/>
                  <a:buNone/>
                </a:pPr>
                <a:r>
                  <a:rPr lang="en-US" dirty="0"/>
                  <a:t>There is also quite a bit of effort devoted to exploring different loss functions and constraints.</a:t>
                </a:r>
              </a:p>
              <a:p>
                <a:pPr>
                  <a:buFont typeface="Marlett" pitchFamily="26" charset="0"/>
                  <a:buNone/>
                </a:pPr>
                <a:endParaRPr lang="en-US" dirty="0"/>
              </a:p>
              <a:p>
                <a:pPr>
                  <a:buNone/>
                </a:pPr>
                <a:endParaRPr lang="en-US" dirty="0"/>
              </a:p>
              <a:p>
                <a:pPr>
                  <a:buFont typeface="Marlett" pitchFamily="26" charset="0"/>
                  <a:buNone/>
                </a:pPr>
                <a:endParaRPr lang="en-US" dirty="0"/>
              </a:p>
            </p:txBody>
          </p:sp>
        </mc:Choice>
        <mc:Fallback>
          <p:sp>
            <p:nvSpPr>
              <p:cNvPr id="14339" name="Rectangle 3"/>
              <p:cNvSpPr>
                <a:spLocks noGrp="1" noRot="1" noChangeAspect="1" noMove="1" noResize="1" noEditPoints="1" noAdjustHandles="1" noChangeArrowheads="1" noChangeShapeType="1" noTextEdit="1"/>
              </p:cNvSpPr>
              <p:nvPr>
                <p:ph type="body" idx="1"/>
              </p:nvPr>
            </p:nvSpPr>
            <p:spPr>
              <a:xfrm>
                <a:off x="685800" y="1295400"/>
                <a:ext cx="8001000" cy="5105400"/>
              </a:xfrm>
              <a:blipFill>
                <a:blip r:embed="rId2"/>
                <a:stretch>
                  <a:fillRect l="-1109" t="-9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828EA65-4FD8-C74D-BD10-74C93E80C7EE}"/>
              </a:ext>
            </a:extLst>
          </p:cNvPr>
          <p:cNvSpPr>
            <a:spLocks noGrp="1"/>
          </p:cNvSpPr>
          <p:nvPr>
            <p:ph type="sldNum" sz="quarter" idx="11"/>
          </p:nvPr>
        </p:nvSpPr>
        <p:spPr/>
        <p:txBody>
          <a:bodyPr/>
          <a:lstStyle/>
          <a:p>
            <a:pPr>
              <a:defRPr/>
            </a:pPr>
            <a:fld id="{046487E0-6C48-9842-89A3-09BD27C7057F}" type="slidenum">
              <a:rPr lang="en-US" smtClean="0"/>
              <a:pPr>
                <a:defRPr/>
              </a:pPr>
              <a:t>11</a:t>
            </a:fld>
            <a:endParaRPr lang="en-US"/>
          </a:p>
        </p:txBody>
      </p:sp>
    </p:spTree>
    <p:extLst>
      <p:ext uri="{BB962C8B-B14F-4D97-AF65-F5344CB8AC3E}">
        <p14:creationId xmlns:p14="http://schemas.microsoft.com/office/powerpoint/2010/main" val="1163232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A bit of Theory</a:t>
            </a:r>
            <a:br>
              <a:rPr lang="en-US" dirty="0"/>
            </a:br>
            <a:endParaRPr lang="en-US"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291" name="Rectangle 3"/>
              <p:cNvSpPr>
                <a:spLocks noGrp="1" noChangeArrowheads="1"/>
              </p:cNvSpPr>
              <p:nvPr>
                <p:ph type="body" idx="1"/>
              </p:nvPr>
            </p:nvSpPr>
            <p:spPr/>
            <p:txBody>
              <a:bodyPr/>
              <a:lstStyle/>
              <a:p>
                <a:pPr>
                  <a:lnSpc>
                    <a:spcPct val="90000"/>
                  </a:lnSpc>
                  <a:buFont typeface="Marlett" pitchFamily="26" charset="0"/>
                  <a:buNone/>
                </a:pPr>
                <a:r>
                  <a:rPr lang="en-US" dirty="0"/>
                  <a:t>A loss function defines a “landscape” in the space of parameters, or equivalently in the </a:t>
                </a:r>
                <a:r>
                  <a:rPr lang="en-US" i="1" dirty="0">
                    <a:solidFill>
                      <a:srgbClr val="0033CC"/>
                    </a:solidFill>
                  </a:rPr>
                  <a:t>space of functions</a:t>
                </a:r>
                <a:r>
                  <a:rPr lang="en-US" dirty="0"/>
                  <a:t>. </a:t>
                </a:r>
              </a:p>
              <a:p>
                <a:pPr>
                  <a:lnSpc>
                    <a:spcPct val="90000"/>
                  </a:lnSpc>
                  <a:buFont typeface="Marlett" pitchFamily="26" charset="0"/>
                  <a:buNone/>
                </a:pPr>
                <a:endParaRPr lang="en-US" dirty="0"/>
              </a:p>
              <a:p>
                <a:pPr>
                  <a:lnSpc>
                    <a:spcPct val="90000"/>
                  </a:lnSpc>
                  <a:buFont typeface="Marlett" pitchFamily="26" charset="0"/>
                  <a:buNone/>
                </a:pPr>
                <a:r>
                  <a:rPr lang="en-US" dirty="0"/>
                  <a:t>The goal is to find the lowest point in that landscape, by moving in the direction of the local </a:t>
                </a:r>
                <a:r>
                  <a:rPr lang="en-US" i="1" dirty="0">
                    <a:solidFill>
                      <a:srgbClr val="0033CC"/>
                    </a:solidFill>
                  </a:rPr>
                  <a:t>negative</a:t>
                </a:r>
                <a:r>
                  <a:rPr lang="en-US" dirty="0">
                    <a:solidFill>
                      <a:srgbClr val="0033CC"/>
                    </a:solidFill>
                  </a:rPr>
                  <a:t> gradient</a:t>
                </a:r>
                <a:r>
                  <a:rPr lang="en-US" dirty="0"/>
                  <a:t>:</a:t>
                </a:r>
                <a:br>
                  <a:rPr lang="en-US" dirty="0"/>
                </a:br>
                <a:endParaRPr lang="en-US" dirty="0">
                  <a:solidFill>
                    <a:srgbClr val="0033CC"/>
                  </a:solidFill>
                </a:endParaRPr>
              </a:p>
              <a:p>
                <a:pPr>
                  <a:lnSpc>
                    <a:spcPct val="90000"/>
                  </a:lnSpc>
                  <a:buFont typeface="Marlett" pitchFamily="26"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charset="0"/>
                            </a:rPr>
                            <m:t>𝑤</m:t>
                          </m:r>
                        </m:e>
                        <m:sub>
                          <m:r>
                            <a:rPr lang="en-US" b="0" i="1" smtClean="0">
                              <a:solidFill>
                                <a:srgbClr val="000000"/>
                              </a:solidFill>
                              <a:latin typeface="Cambria Math" charset="0"/>
                            </a:rPr>
                            <m:t>𝑖</m:t>
                          </m:r>
                        </m:sub>
                      </m:sSub>
                      <m:r>
                        <a:rPr lang="en-US" b="0" i="1" smtClean="0">
                          <a:solidFill>
                            <a:srgbClr val="000000"/>
                          </a:solidFill>
                          <a:latin typeface="Cambria Math" charset="0"/>
                          <a:ea typeface="Cambria Math" charset="0"/>
                          <a:cs typeface="Cambria Math" charset="0"/>
                        </a:rPr>
                        <m:t>←</m:t>
                      </m:r>
                      <m:sSub>
                        <m:sSubPr>
                          <m:ctrlPr>
                            <a:rPr lang="en-US" b="0" i="1" smtClean="0">
                              <a:solidFill>
                                <a:srgbClr val="000000"/>
                              </a:solidFill>
                              <a:latin typeface="Cambria Math" panose="02040503050406030204" pitchFamily="18"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𝑤</m:t>
                          </m:r>
                        </m:e>
                        <m:sub>
                          <m:r>
                            <a:rPr lang="en-US" b="0" i="1" smtClean="0">
                              <a:solidFill>
                                <a:srgbClr val="000000"/>
                              </a:solidFill>
                              <a:latin typeface="Cambria Math" charset="0"/>
                              <a:ea typeface="Cambria Math" charset="0"/>
                              <a:cs typeface="Cambria Math" charset="0"/>
                            </a:rPr>
                            <m:t>𝑖</m:t>
                          </m:r>
                        </m:sub>
                      </m:sSub>
                      <m:r>
                        <a:rPr lang="en-US" b="0" i="1" smtClean="0">
                          <a:solidFill>
                            <a:srgbClr val="000000"/>
                          </a:solidFill>
                          <a:latin typeface="Cambria Math" charset="0"/>
                          <a:ea typeface="Cambria Math" charset="0"/>
                          <a:cs typeface="Cambria Math" charset="0"/>
                        </a:rPr>
                        <m:t>−</m:t>
                      </m:r>
                      <m:r>
                        <a:rPr lang="en-US" b="0" i="1" smtClean="0">
                          <a:solidFill>
                            <a:srgbClr val="0033CC"/>
                          </a:solidFill>
                          <a:latin typeface="Cambria Math" charset="0"/>
                          <a:ea typeface="Cambria Math" charset="0"/>
                          <a:cs typeface="Cambria Math" charset="0"/>
                        </a:rPr>
                        <m:t>𝜌</m:t>
                      </m:r>
                      <m:f>
                        <m:fPr>
                          <m:ctrlPr>
                            <a:rPr lang="mr-IN" b="0" i="1" smtClean="0">
                              <a:solidFill>
                                <a:srgbClr val="000000"/>
                              </a:solidFill>
                              <a:latin typeface="Cambria Math" panose="02040503050406030204" pitchFamily="18" charset="0"/>
                              <a:ea typeface="Cambria Math" charset="0"/>
                              <a:cs typeface="Cambria Math" charset="0"/>
                            </a:rPr>
                          </m:ctrlPr>
                        </m:fPr>
                        <m:num>
                          <m:r>
                            <a:rPr lang="mr-IN" b="0" i="1" smtClean="0">
                              <a:solidFill>
                                <a:srgbClr val="000000"/>
                              </a:solidFill>
                              <a:latin typeface="Cambria Math" charset="0"/>
                              <a:ea typeface="Cambria Math" charset="0"/>
                              <a:cs typeface="Cambria Math" charset="0"/>
                            </a:rPr>
                            <m:t>𝜕</m:t>
                          </m:r>
                          <m:r>
                            <a:rPr lang="en-US" b="0" i="1" smtClean="0">
                              <a:solidFill>
                                <a:srgbClr val="000000"/>
                              </a:solidFill>
                              <a:latin typeface="Cambria Math" charset="0"/>
                              <a:ea typeface="Cambria Math" charset="0"/>
                              <a:cs typeface="Cambria Math" charset="0"/>
                            </a:rPr>
                            <m:t>𝑅</m:t>
                          </m:r>
                          <m:r>
                            <a:rPr lang="en-US" b="0" i="1" smtClean="0">
                              <a:solidFill>
                                <a:srgbClr val="000000"/>
                              </a:solidFill>
                              <a:latin typeface="Cambria Math" charset="0"/>
                              <a:ea typeface="Cambria Math" charset="0"/>
                              <a:cs typeface="Cambria Math" charset="0"/>
                            </a:rPr>
                            <m:t>(</m:t>
                          </m:r>
                          <m:r>
                            <a:rPr lang="en-US" b="0" i="1" smtClean="0">
                              <a:solidFill>
                                <a:srgbClr val="000000"/>
                              </a:solidFill>
                              <a:latin typeface="Cambria Math" charset="0"/>
                              <a:ea typeface="Cambria Math" charset="0"/>
                              <a:cs typeface="Cambria Math" charset="0"/>
                            </a:rPr>
                            <m:t>𝑤</m:t>
                          </m:r>
                          <m:r>
                            <a:rPr lang="en-US" b="0" i="1" smtClean="0">
                              <a:solidFill>
                                <a:srgbClr val="000000"/>
                              </a:solidFill>
                              <a:latin typeface="Cambria Math" charset="0"/>
                              <a:ea typeface="Cambria Math" charset="0"/>
                              <a:cs typeface="Cambria Math" charset="0"/>
                            </a:rPr>
                            <m:t>)</m:t>
                          </m:r>
                        </m:num>
                        <m:den>
                          <m:r>
                            <a:rPr lang="mr-IN" b="0" i="1" smtClean="0">
                              <a:solidFill>
                                <a:srgbClr val="000000"/>
                              </a:solidFill>
                              <a:latin typeface="Cambria Math" charset="0"/>
                              <a:ea typeface="Cambria Math" charset="0"/>
                              <a:cs typeface="Cambria Math" charset="0"/>
                            </a:rPr>
                            <m:t>𝜕</m:t>
                          </m:r>
                          <m:sSub>
                            <m:sSubPr>
                              <m:ctrlPr>
                                <a:rPr lang="en-US" b="0" i="1" smtClean="0">
                                  <a:solidFill>
                                    <a:srgbClr val="000000"/>
                                  </a:solidFill>
                                  <a:latin typeface="Cambria Math" panose="02040503050406030204" pitchFamily="18"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𝑤</m:t>
                              </m:r>
                            </m:e>
                            <m:sub>
                              <m:r>
                                <a:rPr lang="en-US" b="0" i="1" smtClean="0">
                                  <a:solidFill>
                                    <a:srgbClr val="000000"/>
                                  </a:solidFill>
                                  <a:latin typeface="Cambria Math" charset="0"/>
                                  <a:ea typeface="Cambria Math" charset="0"/>
                                  <a:cs typeface="Cambria Math" charset="0"/>
                                </a:rPr>
                                <m:t>𝑖</m:t>
                              </m:r>
                            </m:sub>
                          </m:sSub>
                        </m:den>
                      </m:f>
                    </m:oMath>
                  </m:oMathPara>
                </a14:m>
                <a:endParaRPr lang="en-US" dirty="0">
                  <a:solidFill>
                    <a:srgbClr val="000000"/>
                  </a:solidFill>
                </a:endParaRPr>
              </a:p>
              <a:p>
                <a:pPr>
                  <a:lnSpc>
                    <a:spcPct val="90000"/>
                  </a:lnSpc>
                  <a:buFont typeface="Marlett" pitchFamily="26" charset="0"/>
                  <a:buNone/>
                </a:pPr>
                <a:r>
                  <a:rPr lang="en-US" dirty="0">
                    <a:solidFill>
                      <a:srgbClr val="000000"/>
                    </a:solidFill>
                  </a:rPr>
                  <a:t>Most minimization algorithms are variations on this theme. </a:t>
                </a:r>
              </a:p>
              <a:p>
                <a:pPr>
                  <a:lnSpc>
                    <a:spcPct val="90000"/>
                  </a:lnSpc>
                  <a:buFont typeface="Marlett" pitchFamily="26" charset="0"/>
                  <a:buNone/>
                </a:pPr>
                <a:r>
                  <a:rPr lang="en-US" b="1" dirty="0">
                    <a:solidFill>
                      <a:srgbClr val="0033CC"/>
                    </a:solidFill>
                  </a:rPr>
                  <a:t>S</a:t>
                </a:r>
                <a:r>
                  <a:rPr lang="en-US" dirty="0">
                    <a:solidFill>
                      <a:srgbClr val="0033CC"/>
                    </a:solidFill>
                  </a:rPr>
                  <a:t>tochastic </a:t>
                </a:r>
                <a:r>
                  <a:rPr lang="en-US" b="1" dirty="0">
                    <a:solidFill>
                      <a:srgbClr val="0033CC"/>
                    </a:solidFill>
                  </a:rPr>
                  <a:t>G</a:t>
                </a:r>
                <a:r>
                  <a:rPr lang="en-US" dirty="0">
                    <a:solidFill>
                      <a:srgbClr val="0033CC"/>
                    </a:solidFill>
                  </a:rPr>
                  <a:t>radient </a:t>
                </a:r>
                <a:r>
                  <a:rPr lang="en-US" b="1" dirty="0">
                    <a:solidFill>
                      <a:srgbClr val="0033CC"/>
                    </a:solidFill>
                  </a:rPr>
                  <a:t>D</a:t>
                </a:r>
                <a:r>
                  <a:rPr lang="en-US" dirty="0">
                    <a:solidFill>
                      <a:srgbClr val="0033CC"/>
                    </a:solidFill>
                  </a:rPr>
                  <a:t>escent </a:t>
                </a:r>
                <a:r>
                  <a:rPr lang="en-US" dirty="0">
                    <a:solidFill>
                      <a:srgbClr val="000000"/>
                    </a:solidFill>
                  </a:rPr>
                  <a:t>(SGD) uses </a:t>
                </a:r>
              </a:p>
              <a:p>
                <a:pPr>
                  <a:lnSpc>
                    <a:spcPct val="90000"/>
                  </a:lnSpc>
                  <a:buFont typeface="Marlett" pitchFamily="26" charset="0"/>
                  <a:buNone/>
                </a:pPr>
                <a:r>
                  <a:rPr lang="en-US" dirty="0">
                    <a:solidFill>
                      <a:srgbClr val="000000"/>
                    </a:solidFill>
                  </a:rPr>
                  <a:t>	random subsets (batches) of the training </a:t>
                </a:r>
              </a:p>
              <a:p>
                <a:pPr>
                  <a:lnSpc>
                    <a:spcPct val="90000"/>
                  </a:lnSpc>
                  <a:buFont typeface="Marlett" pitchFamily="26" charset="0"/>
                  <a:buNone/>
                </a:pPr>
                <a:r>
                  <a:rPr lang="en-US" dirty="0">
                    <a:solidFill>
                      <a:srgbClr val="000000"/>
                    </a:solidFill>
                  </a:rPr>
                  <a:t>	data to provide </a:t>
                </a:r>
                <a:r>
                  <a:rPr lang="en-US" i="1" dirty="0">
                    <a:solidFill>
                      <a:srgbClr val="0033CC"/>
                    </a:solidFill>
                  </a:rPr>
                  <a:t>noisy</a:t>
                </a:r>
                <a:r>
                  <a:rPr lang="en-US" dirty="0">
                    <a:solidFill>
                      <a:srgbClr val="000000"/>
                    </a:solidFill>
                  </a:rPr>
                  <a:t> estimates of </a:t>
                </a:r>
              </a:p>
              <a:p>
                <a:pPr>
                  <a:lnSpc>
                    <a:spcPct val="90000"/>
                  </a:lnSpc>
                  <a:buFont typeface="Marlett" pitchFamily="26" charset="0"/>
                  <a:buNone/>
                </a:pPr>
                <a:r>
                  <a:rPr lang="en-US" dirty="0">
                    <a:solidFill>
                      <a:srgbClr val="000000"/>
                    </a:solidFill>
                  </a:rPr>
                  <a:t>	the gradient.</a:t>
                </a:r>
              </a:p>
              <a:p>
                <a:pPr>
                  <a:lnSpc>
                    <a:spcPct val="90000"/>
                  </a:lnSpc>
                  <a:buNone/>
                </a:pPr>
                <a:endParaRPr lang="en-US" sz="2000" dirty="0"/>
              </a:p>
              <a:p>
                <a:pPr>
                  <a:lnSpc>
                    <a:spcPct val="90000"/>
                  </a:lnSpc>
                  <a:buFont typeface="Marlett" pitchFamily="26" charset="0"/>
                  <a:buNone/>
                </a:pPr>
                <a:endParaRPr lang="en-US" dirty="0"/>
              </a:p>
              <a:p>
                <a:pPr>
                  <a:lnSpc>
                    <a:spcPct val="90000"/>
                  </a:lnSpc>
                  <a:buFont typeface="Marlett" pitchFamily="26" charset="0"/>
                  <a:buNone/>
                </a:pPr>
                <a:endParaRPr lang="en-US" b="1" dirty="0">
                  <a:solidFill>
                    <a:srgbClr val="0033CC"/>
                  </a:solidFill>
                </a:endParaRPr>
              </a:p>
              <a:p>
                <a:pPr>
                  <a:lnSpc>
                    <a:spcPct val="90000"/>
                  </a:lnSpc>
                  <a:buFont typeface="Marlett" pitchFamily="26" charset="0"/>
                  <a:buNone/>
                </a:pPr>
                <a:r>
                  <a:rPr lang="en-US" b="1" dirty="0">
                    <a:solidFill>
                      <a:srgbClr val="0033CC"/>
                    </a:solidFill>
                  </a:rPr>
                  <a:t>	</a:t>
                </a:r>
                <a:r>
                  <a:rPr lang="en-US" dirty="0"/>
                  <a:t>	</a:t>
                </a:r>
              </a:p>
            </p:txBody>
          </p:sp>
        </mc:Choice>
        <mc:Fallback>
          <p:sp>
            <p:nvSpPr>
              <p:cNvPr id="12291" name="Rectangle 3"/>
              <p:cNvSpPr>
                <a:spLocks noGrp="1" noRot="1" noChangeAspect="1" noMove="1" noResize="1" noEditPoints="1" noAdjustHandles="1" noChangeArrowheads="1" noChangeShapeType="1" noTextEdit="1"/>
              </p:cNvSpPr>
              <p:nvPr>
                <p:ph type="body" idx="1"/>
              </p:nvPr>
            </p:nvSpPr>
            <p:spPr>
              <a:blipFill>
                <a:blip r:embed="rId2"/>
                <a:stretch>
                  <a:fillRect l="-1142" t="-1575" b="-4724"/>
                </a:stretch>
              </a:blipFill>
            </p:spPr>
            <p:txBody>
              <a:bodyPr/>
              <a:lstStyle/>
              <a:p>
                <a:r>
                  <a:rPr lang="en-US">
                    <a:noFill/>
                  </a:rPr>
                  <a:t> </a:t>
                </a:r>
              </a:p>
            </p:txBody>
          </p:sp>
        </mc:Fallback>
      </mc:AlternateContent>
      <p:sp>
        <p:nvSpPr>
          <p:cNvPr id="12290" name="Rectangle 2"/>
          <p:cNvSpPr>
            <a:spLocks noGrp="1" noChangeArrowheads="1"/>
          </p:cNvSpPr>
          <p:nvPr>
            <p:ph type="title"/>
          </p:nvPr>
        </p:nvSpPr>
        <p:spPr/>
        <p:txBody>
          <a:bodyPr/>
          <a:lstStyle/>
          <a:p>
            <a:r>
              <a:rPr lang="en-US" dirty="0">
                <a:solidFill>
                  <a:srgbClr val="0033CC"/>
                </a:solidFill>
              </a:rPr>
              <a:t>Minimizing the Average Loss</a:t>
            </a:r>
            <a:endParaRPr lang="en-US" dirty="0"/>
          </a:p>
        </p:txBody>
      </p:sp>
      <p:sp>
        <p:nvSpPr>
          <p:cNvPr id="2" name="Freeform 1"/>
          <p:cNvSpPr/>
          <p:nvPr/>
        </p:nvSpPr>
        <p:spPr bwMode="auto">
          <a:xfrm>
            <a:off x="1803400" y="2235200"/>
            <a:ext cx="3365514" cy="1549400"/>
          </a:xfrm>
          <a:custGeom>
            <a:avLst/>
            <a:gdLst>
              <a:gd name="connsiteX0" fmla="*/ 1549400 w 3365514"/>
              <a:gd name="connsiteY0" fmla="*/ 114300 h 1549400"/>
              <a:gd name="connsiteX1" fmla="*/ 1549400 w 3365514"/>
              <a:gd name="connsiteY1" fmla="*/ 114300 h 1549400"/>
              <a:gd name="connsiteX2" fmla="*/ 1422400 w 3365514"/>
              <a:gd name="connsiteY2" fmla="*/ 127000 h 1549400"/>
              <a:gd name="connsiteX3" fmla="*/ 1181100 w 3365514"/>
              <a:gd name="connsiteY3" fmla="*/ 139700 h 1549400"/>
              <a:gd name="connsiteX4" fmla="*/ 1054100 w 3365514"/>
              <a:gd name="connsiteY4" fmla="*/ 165100 h 1549400"/>
              <a:gd name="connsiteX5" fmla="*/ 990600 w 3365514"/>
              <a:gd name="connsiteY5" fmla="*/ 177800 h 1549400"/>
              <a:gd name="connsiteX6" fmla="*/ 800100 w 3365514"/>
              <a:gd name="connsiteY6" fmla="*/ 254000 h 1549400"/>
              <a:gd name="connsiteX7" fmla="*/ 736600 w 3365514"/>
              <a:gd name="connsiteY7" fmla="*/ 279400 h 1549400"/>
              <a:gd name="connsiteX8" fmla="*/ 673100 w 3365514"/>
              <a:gd name="connsiteY8" fmla="*/ 317500 h 1549400"/>
              <a:gd name="connsiteX9" fmla="*/ 558800 w 3365514"/>
              <a:gd name="connsiteY9" fmla="*/ 368300 h 1549400"/>
              <a:gd name="connsiteX10" fmla="*/ 508000 w 3365514"/>
              <a:gd name="connsiteY10" fmla="*/ 406400 h 1549400"/>
              <a:gd name="connsiteX11" fmla="*/ 469900 w 3365514"/>
              <a:gd name="connsiteY11" fmla="*/ 431800 h 1549400"/>
              <a:gd name="connsiteX12" fmla="*/ 368300 w 3365514"/>
              <a:gd name="connsiteY12" fmla="*/ 508000 h 1549400"/>
              <a:gd name="connsiteX13" fmla="*/ 317500 w 3365514"/>
              <a:gd name="connsiteY13" fmla="*/ 533400 h 1549400"/>
              <a:gd name="connsiteX14" fmla="*/ 292100 w 3365514"/>
              <a:gd name="connsiteY14" fmla="*/ 571500 h 1549400"/>
              <a:gd name="connsiteX15" fmla="*/ 254000 w 3365514"/>
              <a:gd name="connsiteY15" fmla="*/ 596900 h 1549400"/>
              <a:gd name="connsiteX16" fmla="*/ 114300 w 3365514"/>
              <a:gd name="connsiteY16" fmla="*/ 711200 h 1549400"/>
              <a:gd name="connsiteX17" fmla="*/ 63500 w 3365514"/>
              <a:gd name="connsiteY17" fmla="*/ 787400 h 1549400"/>
              <a:gd name="connsiteX18" fmla="*/ 25400 w 3365514"/>
              <a:gd name="connsiteY18" fmla="*/ 914400 h 1549400"/>
              <a:gd name="connsiteX19" fmla="*/ 12700 w 3365514"/>
              <a:gd name="connsiteY19" fmla="*/ 952500 h 1549400"/>
              <a:gd name="connsiteX20" fmla="*/ 0 w 3365514"/>
              <a:gd name="connsiteY20" fmla="*/ 1028700 h 1549400"/>
              <a:gd name="connsiteX21" fmla="*/ 12700 w 3365514"/>
              <a:gd name="connsiteY21" fmla="*/ 1206500 h 1549400"/>
              <a:gd name="connsiteX22" fmla="*/ 38100 w 3365514"/>
              <a:gd name="connsiteY22" fmla="*/ 1244600 h 1549400"/>
              <a:gd name="connsiteX23" fmla="*/ 76200 w 3365514"/>
              <a:gd name="connsiteY23" fmla="*/ 1295400 h 1549400"/>
              <a:gd name="connsiteX24" fmla="*/ 165100 w 3365514"/>
              <a:gd name="connsiteY24" fmla="*/ 1371600 h 1549400"/>
              <a:gd name="connsiteX25" fmla="*/ 355600 w 3365514"/>
              <a:gd name="connsiteY25" fmla="*/ 1473200 h 1549400"/>
              <a:gd name="connsiteX26" fmla="*/ 393700 w 3365514"/>
              <a:gd name="connsiteY26" fmla="*/ 1485900 h 1549400"/>
              <a:gd name="connsiteX27" fmla="*/ 571500 w 3365514"/>
              <a:gd name="connsiteY27" fmla="*/ 1511300 h 1549400"/>
              <a:gd name="connsiteX28" fmla="*/ 749300 w 3365514"/>
              <a:gd name="connsiteY28" fmla="*/ 1536700 h 1549400"/>
              <a:gd name="connsiteX29" fmla="*/ 952500 w 3365514"/>
              <a:gd name="connsiteY29" fmla="*/ 1549400 h 1549400"/>
              <a:gd name="connsiteX30" fmla="*/ 1422400 w 3365514"/>
              <a:gd name="connsiteY30" fmla="*/ 1536700 h 1549400"/>
              <a:gd name="connsiteX31" fmla="*/ 1473200 w 3365514"/>
              <a:gd name="connsiteY31" fmla="*/ 1524000 h 1549400"/>
              <a:gd name="connsiteX32" fmla="*/ 1562100 w 3365514"/>
              <a:gd name="connsiteY32" fmla="*/ 1511300 h 1549400"/>
              <a:gd name="connsiteX33" fmla="*/ 1701800 w 3365514"/>
              <a:gd name="connsiteY33" fmla="*/ 1485900 h 1549400"/>
              <a:gd name="connsiteX34" fmla="*/ 1943100 w 3365514"/>
              <a:gd name="connsiteY34" fmla="*/ 1460500 h 1549400"/>
              <a:gd name="connsiteX35" fmla="*/ 2082800 w 3365514"/>
              <a:gd name="connsiteY35" fmla="*/ 1435100 h 1549400"/>
              <a:gd name="connsiteX36" fmla="*/ 2133600 w 3365514"/>
              <a:gd name="connsiteY36" fmla="*/ 1422400 h 1549400"/>
              <a:gd name="connsiteX37" fmla="*/ 2235200 w 3365514"/>
              <a:gd name="connsiteY37" fmla="*/ 1409700 h 1549400"/>
              <a:gd name="connsiteX38" fmla="*/ 2387600 w 3365514"/>
              <a:gd name="connsiteY38" fmla="*/ 1358900 h 1549400"/>
              <a:gd name="connsiteX39" fmla="*/ 2451100 w 3365514"/>
              <a:gd name="connsiteY39" fmla="*/ 1346200 h 1549400"/>
              <a:gd name="connsiteX40" fmla="*/ 2552700 w 3365514"/>
              <a:gd name="connsiteY40" fmla="*/ 1295400 h 1549400"/>
              <a:gd name="connsiteX41" fmla="*/ 2692400 w 3365514"/>
              <a:gd name="connsiteY41" fmla="*/ 1231900 h 1549400"/>
              <a:gd name="connsiteX42" fmla="*/ 2743200 w 3365514"/>
              <a:gd name="connsiteY42" fmla="*/ 1193800 h 1549400"/>
              <a:gd name="connsiteX43" fmla="*/ 2870200 w 3365514"/>
              <a:gd name="connsiteY43" fmla="*/ 1130300 h 1549400"/>
              <a:gd name="connsiteX44" fmla="*/ 2921000 w 3365514"/>
              <a:gd name="connsiteY44" fmla="*/ 1079500 h 1549400"/>
              <a:gd name="connsiteX45" fmla="*/ 2971800 w 3365514"/>
              <a:gd name="connsiteY45" fmla="*/ 1041400 h 1549400"/>
              <a:gd name="connsiteX46" fmla="*/ 3022600 w 3365514"/>
              <a:gd name="connsiteY46" fmla="*/ 990600 h 1549400"/>
              <a:gd name="connsiteX47" fmla="*/ 3073400 w 3365514"/>
              <a:gd name="connsiteY47" fmla="*/ 952500 h 1549400"/>
              <a:gd name="connsiteX48" fmla="*/ 3124200 w 3365514"/>
              <a:gd name="connsiteY48" fmla="*/ 901700 h 1549400"/>
              <a:gd name="connsiteX49" fmla="*/ 3251200 w 3365514"/>
              <a:gd name="connsiteY49" fmla="*/ 787400 h 1549400"/>
              <a:gd name="connsiteX50" fmla="*/ 3289300 w 3365514"/>
              <a:gd name="connsiteY50" fmla="*/ 723900 h 1549400"/>
              <a:gd name="connsiteX51" fmla="*/ 3302000 w 3365514"/>
              <a:gd name="connsiteY51" fmla="*/ 685800 h 1549400"/>
              <a:gd name="connsiteX52" fmla="*/ 3340100 w 3365514"/>
              <a:gd name="connsiteY52" fmla="*/ 635000 h 1549400"/>
              <a:gd name="connsiteX53" fmla="*/ 3365500 w 3365514"/>
              <a:gd name="connsiteY53" fmla="*/ 533400 h 1549400"/>
              <a:gd name="connsiteX54" fmla="*/ 3352800 w 3365514"/>
              <a:gd name="connsiteY54" fmla="*/ 254000 h 1549400"/>
              <a:gd name="connsiteX55" fmla="*/ 3314700 w 3365514"/>
              <a:gd name="connsiteY55" fmla="*/ 190500 h 1549400"/>
              <a:gd name="connsiteX56" fmla="*/ 3187700 w 3365514"/>
              <a:gd name="connsiteY56" fmla="*/ 76200 h 1549400"/>
              <a:gd name="connsiteX57" fmla="*/ 3124200 w 3365514"/>
              <a:gd name="connsiteY57" fmla="*/ 38100 h 1549400"/>
              <a:gd name="connsiteX58" fmla="*/ 2984500 w 3365514"/>
              <a:gd name="connsiteY58" fmla="*/ 12700 h 1549400"/>
              <a:gd name="connsiteX59" fmla="*/ 2946400 w 3365514"/>
              <a:gd name="connsiteY59" fmla="*/ 0 h 1549400"/>
              <a:gd name="connsiteX60" fmla="*/ 2006600 w 3365514"/>
              <a:gd name="connsiteY60" fmla="*/ 12700 h 1549400"/>
              <a:gd name="connsiteX61" fmla="*/ 1625600 w 3365514"/>
              <a:gd name="connsiteY61" fmla="*/ 38100 h 1549400"/>
              <a:gd name="connsiteX62" fmla="*/ 1536700 w 3365514"/>
              <a:gd name="connsiteY62" fmla="*/ 63500 h 1549400"/>
              <a:gd name="connsiteX63" fmla="*/ 1473200 w 3365514"/>
              <a:gd name="connsiteY63" fmla="*/ 114300 h 1549400"/>
              <a:gd name="connsiteX64" fmla="*/ 1473200 w 3365514"/>
              <a:gd name="connsiteY64" fmla="*/ 114300 h 1549400"/>
              <a:gd name="connsiteX65" fmla="*/ 1473200 w 3365514"/>
              <a:gd name="connsiteY65" fmla="*/ 1143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365514" h="1549400">
                <a:moveTo>
                  <a:pt x="1549400" y="114300"/>
                </a:moveTo>
                <a:lnTo>
                  <a:pt x="1549400" y="114300"/>
                </a:lnTo>
                <a:cubicBezTo>
                  <a:pt x="1507067" y="118533"/>
                  <a:pt x="1464844" y="124073"/>
                  <a:pt x="1422400" y="127000"/>
                </a:cubicBezTo>
                <a:cubicBezTo>
                  <a:pt x="1342046" y="132542"/>
                  <a:pt x="1261388" y="133277"/>
                  <a:pt x="1181100" y="139700"/>
                </a:cubicBezTo>
                <a:cubicBezTo>
                  <a:pt x="1122773" y="144366"/>
                  <a:pt x="1106096" y="153545"/>
                  <a:pt x="1054100" y="165100"/>
                </a:cubicBezTo>
                <a:cubicBezTo>
                  <a:pt x="1033028" y="169783"/>
                  <a:pt x="1011078" y="170974"/>
                  <a:pt x="990600" y="177800"/>
                </a:cubicBezTo>
                <a:lnTo>
                  <a:pt x="800100" y="254000"/>
                </a:lnTo>
                <a:cubicBezTo>
                  <a:pt x="778933" y="262467"/>
                  <a:pt x="756148" y="267671"/>
                  <a:pt x="736600" y="279400"/>
                </a:cubicBezTo>
                <a:cubicBezTo>
                  <a:pt x="715433" y="292100"/>
                  <a:pt x="695178" y="306461"/>
                  <a:pt x="673100" y="317500"/>
                </a:cubicBezTo>
                <a:cubicBezTo>
                  <a:pt x="612884" y="347608"/>
                  <a:pt x="612665" y="334634"/>
                  <a:pt x="558800" y="368300"/>
                </a:cubicBezTo>
                <a:cubicBezTo>
                  <a:pt x="540851" y="379518"/>
                  <a:pt x="525224" y="394097"/>
                  <a:pt x="508000" y="406400"/>
                </a:cubicBezTo>
                <a:cubicBezTo>
                  <a:pt x="495580" y="415272"/>
                  <a:pt x="482244" y="422822"/>
                  <a:pt x="469900" y="431800"/>
                </a:cubicBezTo>
                <a:cubicBezTo>
                  <a:pt x="435664" y="456699"/>
                  <a:pt x="406164" y="489068"/>
                  <a:pt x="368300" y="508000"/>
                </a:cubicBezTo>
                <a:lnTo>
                  <a:pt x="317500" y="533400"/>
                </a:lnTo>
                <a:cubicBezTo>
                  <a:pt x="309033" y="546100"/>
                  <a:pt x="302893" y="560707"/>
                  <a:pt x="292100" y="571500"/>
                </a:cubicBezTo>
                <a:cubicBezTo>
                  <a:pt x="281307" y="582293"/>
                  <a:pt x="266344" y="587922"/>
                  <a:pt x="254000" y="596900"/>
                </a:cubicBezTo>
                <a:cubicBezTo>
                  <a:pt x="224795" y="618140"/>
                  <a:pt x="145524" y="671055"/>
                  <a:pt x="114300" y="711200"/>
                </a:cubicBezTo>
                <a:cubicBezTo>
                  <a:pt x="95558" y="735297"/>
                  <a:pt x="73153" y="758440"/>
                  <a:pt x="63500" y="787400"/>
                </a:cubicBezTo>
                <a:cubicBezTo>
                  <a:pt x="3139" y="968484"/>
                  <a:pt x="63787" y="780045"/>
                  <a:pt x="25400" y="914400"/>
                </a:cubicBezTo>
                <a:cubicBezTo>
                  <a:pt x="21722" y="927272"/>
                  <a:pt x="15604" y="939432"/>
                  <a:pt x="12700" y="952500"/>
                </a:cubicBezTo>
                <a:cubicBezTo>
                  <a:pt x="7114" y="977637"/>
                  <a:pt x="4233" y="1003300"/>
                  <a:pt x="0" y="1028700"/>
                </a:cubicBezTo>
                <a:cubicBezTo>
                  <a:pt x="4233" y="1087967"/>
                  <a:pt x="2374" y="1147986"/>
                  <a:pt x="12700" y="1206500"/>
                </a:cubicBezTo>
                <a:cubicBezTo>
                  <a:pt x="15353" y="1221531"/>
                  <a:pt x="29228" y="1232180"/>
                  <a:pt x="38100" y="1244600"/>
                </a:cubicBezTo>
                <a:cubicBezTo>
                  <a:pt x="50403" y="1261824"/>
                  <a:pt x="62425" y="1279329"/>
                  <a:pt x="76200" y="1295400"/>
                </a:cubicBezTo>
                <a:cubicBezTo>
                  <a:pt x="101071" y="1324417"/>
                  <a:pt x="133161" y="1351068"/>
                  <a:pt x="165100" y="1371600"/>
                </a:cubicBezTo>
                <a:cubicBezTo>
                  <a:pt x="266101" y="1436530"/>
                  <a:pt x="267295" y="1440086"/>
                  <a:pt x="355600" y="1473200"/>
                </a:cubicBezTo>
                <a:cubicBezTo>
                  <a:pt x="368135" y="1477900"/>
                  <a:pt x="380517" y="1483574"/>
                  <a:pt x="393700" y="1485900"/>
                </a:cubicBezTo>
                <a:cubicBezTo>
                  <a:pt x="452657" y="1496304"/>
                  <a:pt x="512446" y="1501458"/>
                  <a:pt x="571500" y="1511300"/>
                </a:cubicBezTo>
                <a:cubicBezTo>
                  <a:pt x="633400" y="1521617"/>
                  <a:pt x="685724" y="1531402"/>
                  <a:pt x="749300" y="1536700"/>
                </a:cubicBezTo>
                <a:cubicBezTo>
                  <a:pt x="816931" y="1542336"/>
                  <a:pt x="884767" y="1545167"/>
                  <a:pt x="952500" y="1549400"/>
                </a:cubicBezTo>
                <a:cubicBezTo>
                  <a:pt x="1109133" y="1545167"/>
                  <a:pt x="1265896" y="1544334"/>
                  <a:pt x="1422400" y="1536700"/>
                </a:cubicBezTo>
                <a:cubicBezTo>
                  <a:pt x="1439834" y="1535850"/>
                  <a:pt x="1456027" y="1527122"/>
                  <a:pt x="1473200" y="1524000"/>
                </a:cubicBezTo>
                <a:cubicBezTo>
                  <a:pt x="1502651" y="1518645"/>
                  <a:pt x="1532467" y="1515533"/>
                  <a:pt x="1562100" y="1511300"/>
                </a:cubicBezTo>
                <a:cubicBezTo>
                  <a:pt x="1629762" y="1488746"/>
                  <a:pt x="1594097" y="1497867"/>
                  <a:pt x="1701800" y="1485900"/>
                </a:cubicBezTo>
                <a:lnTo>
                  <a:pt x="1943100" y="1460500"/>
                </a:lnTo>
                <a:cubicBezTo>
                  <a:pt x="2058319" y="1431695"/>
                  <a:pt x="1915947" y="1465437"/>
                  <a:pt x="2082800" y="1435100"/>
                </a:cubicBezTo>
                <a:cubicBezTo>
                  <a:pt x="2099973" y="1431978"/>
                  <a:pt x="2116383" y="1425269"/>
                  <a:pt x="2133600" y="1422400"/>
                </a:cubicBezTo>
                <a:cubicBezTo>
                  <a:pt x="2167266" y="1416789"/>
                  <a:pt x="2201654" y="1415990"/>
                  <a:pt x="2235200" y="1409700"/>
                </a:cubicBezTo>
                <a:cubicBezTo>
                  <a:pt x="2476603" y="1364437"/>
                  <a:pt x="2239719" y="1408194"/>
                  <a:pt x="2387600" y="1358900"/>
                </a:cubicBezTo>
                <a:cubicBezTo>
                  <a:pt x="2408078" y="1352074"/>
                  <a:pt x="2429933" y="1350433"/>
                  <a:pt x="2451100" y="1346200"/>
                </a:cubicBezTo>
                <a:cubicBezTo>
                  <a:pt x="2484967" y="1329267"/>
                  <a:pt x="2517544" y="1309462"/>
                  <a:pt x="2552700" y="1295400"/>
                </a:cubicBezTo>
                <a:cubicBezTo>
                  <a:pt x="2603797" y="1274961"/>
                  <a:pt x="2644105" y="1260877"/>
                  <a:pt x="2692400" y="1231900"/>
                </a:cubicBezTo>
                <a:cubicBezTo>
                  <a:pt x="2710550" y="1221010"/>
                  <a:pt x="2724697" y="1204079"/>
                  <a:pt x="2743200" y="1193800"/>
                </a:cubicBezTo>
                <a:cubicBezTo>
                  <a:pt x="2828753" y="1146271"/>
                  <a:pt x="2788089" y="1194164"/>
                  <a:pt x="2870200" y="1130300"/>
                </a:cubicBezTo>
                <a:cubicBezTo>
                  <a:pt x="2889103" y="1115598"/>
                  <a:pt x="2902978" y="1095269"/>
                  <a:pt x="2921000" y="1079500"/>
                </a:cubicBezTo>
                <a:cubicBezTo>
                  <a:pt x="2936930" y="1065562"/>
                  <a:pt x="2955870" y="1055338"/>
                  <a:pt x="2971800" y="1041400"/>
                </a:cubicBezTo>
                <a:cubicBezTo>
                  <a:pt x="2989822" y="1025631"/>
                  <a:pt x="3004578" y="1006369"/>
                  <a:pt x="3022600" y="990600"/>
                </a:cubicBezTo>
                <a:cubicBezTo>
                  <a:pt x="3038530" y="976662"/>
                  <a:pt x="3057470" y="966438"/>
                  <a:pt x="3073400" y="952500"/>
                </a:cubicBezTo>
                <a:cubicBezTo>
                  <a:pt x="3091422" y="936731"/>
                  <a:pt x="3106178" y="917469"/>
                  <a:pt x="3124200" y="901700"/>
                </a:cubicBezTo>
                <a:cubicBezTo>
                  <a:pt x="3171057" y="860700"/>
                  <a:pt x="3215493" y="846912"/>
                  <a:pt x="3251200" y="787400"/>
                </a:cubicBezTo>
                <a:cubicBezTo>
                  <a:pt x="3263900" y="766233"/>
                  <a:pt x="3278261" y="745978"/>
                  <a:pt x="3289300" y="723900"/>
                </a:cubicBezTo>
                <a:cubicBezTo>
                  <a:pt x="3295287" y="711926"/>
                  <a:pt x="3295358" y="697423"/>
                  <a:pt x="3302000" y="685800"/>
                </a:cubicBezTo>
                <a:cubicBezTo>
                  <a:pt x="3312502" y="667422"/>
                  <a:pt x="3327400" y="651933"/>
                  <a:pt x="3340100" y="635000"/>
                </a:cubicBezTo>
                <a:cubicBezTo>
                  <a:pt x="3350122" y="604935"/>
                  <a:pt x="3365500" y="564051"/>
                  <a:pt x="3365500" y="533400"/>
                </a:cubicBezTo>
                <a:cubicBezTo>
                  <a:pt x="3365500" y="440171"/>
                  <a:pt x="3366463" y="346223"/>
                  <a:pt x="3352800" y="254000"/>
                </a:cubicBezTo>
                <a:cubicBezTo>
                  <a:pt x="3349183" y="229582"/>
                  <a:pt x="3328856" y="210722"/>
                  <a:pt x="3314700" y="190500"/>
                </a:cubicBezTo>
                <a:cubicBezTo>
                  <a:pt x="3263934" y="117977"/>
                  <a:pt x="3264940" y="125353"/>
                  <a:pt x="3187700" y="76200"/>
                </a:cubicBezTo>
                <a:cubicBezTo>
                  <a:pt x="3166875" y="62948"/>
                  <a:pt x="3148549" y="42158"/>
                  <a:pt x="3124200" y="38100"/>
                </a:cubicBezTo>
                <a:cubicBezTo>
                  <a:pt x="3090231" y="32439"/>
                  <a:pt x="3020000" y="21575"/>
                  <a:pt x="2984500" y="12700"/>
                </a:cubicBezTo>
                <a:cubicBezTo>
                  <a:pt x="2971513" y="9453"/>
                  <a:pt x="2959100" y="4233"/>
                  <a:pt x="2946400" y="0"/>
                </a:cubicBezTo>
                <a:lnTo>
                  <a:pt x="2006600" y="12700"/>
                </a:lnTo>
                <a:cubicBezTo>
                  <a:pt x="1791578" y="17227"/>
                  <a:pt x="1789605" y="19877"/>
                  <a:pt x="1625600" y="38100"/>
                </a:cubicBezTo>
                <a:cubicBezTo>
                  <a:pt x="1609324" y="42169"/>
                  <a:pt x="1554920" y="54390"/>
                  <a:pt x="1536700" y="63500"/>
                </a:cubicBezTo>
                <a:cubicBezTo>
                  <a:pt x="1504658" y="79521"/>
                  <a:pt x="1496825" y="90675"/>
                  <a:pt x="1473200" y="114300"/>
                </a:cubicBezTo>
                <a:lnTo>
                  <a:pt x="1473200" y="114300"/>
                </a:lnTo>
                <a:lnTo>
                  <a:pt x="1473200" y="114300"/>
                </a:lnTo>
              </a:path>
            </a:pathLst>
          </a:custGeom>
          <a:noFill/>
          <a:ln w="1270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10" name="Group 9"/>
          <p:cNvGrpSpPr/>
          <p:nvPr/>
        </p:nvGrpSpPr>
        <p:grpSpPr>
          <a:xfrm>
            <a:off x="5791200" y="3705225"/>
            <a:ext cx="3505200" cy="2569172"/>
            <a:chOff x="5334000" y="1524000"/>
            <a:chExt cx="3505200" cy="2569172"/>
          </a:xfrm>
        </p:grpSpPr>
        <p:grpSp>
          <p:nvGrpSpPr>
            <p:cNvPr id="4" name="Group 3"/>
            <p:cNvGrpSpPr/>
            <p:nvPr/>
          </p:nvGrpSpPr>
          <p:grpSpPr>
            <a:xfrm>
              <a:off x="5334000" y="1524000"/>
              <a:ext cx="3505200" cy="2569172"/>
              <a:chOff x="5334000" y="1524000"/>
              <a:chExt cx="3505200" cy="2569172"/>
            </a:xfrm>
          </p:grpSpPr>
          <p:sp>
            <p:nvSpPr>
              <p:cNvPr id="3" name="Freeform 2"/>
              <p:cNvSpPr/>
              <p:nvPr/>
            </p:nvSpPr>
            <p:spPr bwMode="auto">
              <a:xfrm>
                <a:off x="5334000" y="1524000"/>
                <a:ext cx="3505200" cy="2569172"/>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2" name="Freeform 11"/>
              <p:cNvSpPr/>
              <p:nvPr/>
            </p:nvSpPr>
            <p:spPr bwMode="auto">
              <a:xfrm>
                <a:off x="5793455" y="1935013"/>
                <a:ext cx="2772688" cy="1908772"/>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3" name="Freeform 12"/>
              <p:cNvSpPr/>
              <p:nvPr/>
            </p:nvSpPr>
            <p:spPr bwMode="auto">
              <a:xfrm>
                <a:off x="7066753" y="2701877"/>
                <a:ext cx="1291087" cy="666452"/>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4" name="Freeform 13"/>
              <p:cNvSpPr/>
              <p:nvPr/>
            </p:nvSpPr>
            <p:spPr bwMode="auto">
              <a:xfrm>
                <a:off x="5948011" y="2362200"/>
                <a:ext cx="2510189" cy="1273325"/>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cxnSp>
          <p:nvCxnSpPr>
            <p:cNvPr id="6" name="Curved Connector 5"/>
            <p:cNvCxnSpPr/>
            <p:nvPr/>
          </p:nvCxnSpPr>
          <p:spPr bwMode="auto">
            <a:xfrm flipV="1">
              <a:off x="5948011" y="3124200"/>
              <a:ext cx="1764285" cy="838205"/>
            </a:xfrm>
            <a:prstGeom prst="curvedConnector3">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grpSp>
      <p:sp>
        <p:nvSpPr>
          <p:cNvPr id="5" name="Slide Number Placeholder 4">
            <a:extLst>
              <a:ext uri="{FF2B5EF4-FFF2-40B4-BE49-F238E27FC236}">
                <a16:creationId xmlns:a16="http://schemas.microsoft.com/office/drawing/2014/main" id="{2F7DF3EE-72C0-AB44-BE5A-FE4079B54B82}"/>
              </a:ext>
            </a:extLst>
          </p:cNvPr>
          <p:cNvSpPr>
            <a:spLocks noGrp="1"/>
          </p:cNvSpPr>
          <p:nvPr>
            <p:ph type="sldNum" sz="quarter" idx="11"/>
          </p:nvPr>
        </p:nvSpPr>
        <p:spPr/>
        <p:txBody>
          <a:bodyPr/>
          <a:lstStyle/>
          <a:p>
            <a:pPr>
              <a:defRPr/>
            </a:pPr>
            <a:fld id="{046487E0-6C48-9842-89A3-09BD27C7057F}" type="slidenum">
              <a:rPr lang="en-US" smtClean="0"/>
              <a:pPr>
                <a:defRPr/>
              </a:pPr>
              <a:t>13</a:t>
            </a:fld>
            <a:endParaRPr lang="en-US"/>
          </a:p>
        </p:txBody>
      </p:sp>
    </p:spTree>
    <p:extLst>
      <p:ext uri="{BB962C8B-B14F-4D97-AF65-F5344CB8AC3E}">
        <p14:creationId xmlns:p14="http://schemas.microsoft.com/office/powerpoint/2010/main" val="15057327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0033CC"/>
                </a:solidFill>
              </a:rPr>
              <a:t>Minimizing the Average Loss</a:t>
            </a:r>
            <a:endParaRPr lang="en-US" dirty="0">
              <a:solidFill>
                <a:schemeClr val="accent1">
                  <a:lumMod val="75000"/>
                </a:schemeClr>
              </a:solidFill>
            </a:endParaRPr>
          </a:p>
        </p:txBody>
      </p:sp>
      <mc:AlternateContent xmlns:mc="http://schemas.openxmlformats.org/markup-compatibility/2006">
        <mc:Choice xmlns:a14="http://schemas.microsoft.com/office/drawing/2010/main" Requires="a14">
          <p:sp>
            <p:nvSpPr>
              <p:cNvPr id="14339" name="Rectangle 3"/>
              <p:cNvSpPr>
                <a:spLocks noGrp="1" noChangeArrowheads="1"/>
              </p:cNvSpPr>
              <p:nvPr>
                <p:ph type="body" idx="1"/>
              </p:nvPr>
            </p:nvSpPr>
            <p:spPr>
              <a:xfrm>
                <a:off x="685800" y="1295400"/>
                <a:ext cx="7772400" cy="5105400"/>
              </a:xfrm>
            </p:spPr>
            <p:txBody>
              <a:bodyPr/>
              <a:lstStyle/>
              <a:p>
                <a:pPr>
                  <a:buFont typeface="Marlett" pitchFamily="26" charset="0"/>
                  <a:buNone/>
                </a:pPr>
                <a:r>
                  <a:rPr lang="en-US" dirty="0"/>
                  <a:t>Consider the average </a:t>
                </a:r>
                <a:r>
                  <a:rPr lang="en-US" i="1" dirty="0">
                    <a:solidFill>
                      <a:srgbClr val="0033CC"/>
                    </a:solidFill>
                  </a:rPr>
                  <a:t>quadratic</a:t>
                </a:r>
                <a:r>
                  <a:rPr lang="en-US" dirty="0"/>
                  <a:t> </a:t>
                </a:r>
                <a:r>
                  <a:rPr lang="en-US" i="1" dirty="0">
                    <a:solidFill>
                      <a:srgbClr val="0033CC"/>
                    </a:solidFill>
                  </a:rPr>
                  <a:t>loss</a:t>
                </a:r>
                <a:r>
                  <a:rPr lang="en-US" dirty="0"/>
                  <a:t> in the limit </a:t>
                </a:r>
                <a14:m>
                  <m:oMath xmlns:m="http://schemas.openxmlformats.org/officeDocument/2006/math">
                    <m:r>
                      <a:rPr lang="en-US" b="0" i="1" smtClean="0">
                        <a:latin typeface="Cambria Math" charset="0"/>
                      </a:rPr>
                      <m:t>𝑁</m:t>
                    </m:r>
                    <m:r>
                      <a:rPr lang="is-IS" i="1" smtClean="0">
                        <a:latin typeface="Cambria Math" charset="0"/>
                        <a:ea typeface="Cambria Math" charset="0"/>
                        <a:cs typeface="Cambria Math" charset="0"/>
                      </a:rPr>
                      <m:t>→∞</m:t>
                    </m:r>
                  </m:oMath>
                </a14:m>
                <a:r>
                  <a:rPr lang="en-US" dirty="0"/>
                  <a:t> </a:t>
                </a:r>
                <a:endParaRPr lang="en-US" b="1" dirty="0">
                  <a:solidFill>
                    <a:srgbClr val="0033CC"/>
                  </a:solidFill>
                </a:endParaRPr>
              </a:p>
              <a:p>
                <a:pPr>
                  <a:buFont typeface="Marlett" pitchFamily="26" charset="0"/>
                  <a:buNone/>
                </a:pPr>
                <a14:m>
                  <m:oMathPara xmlns:m="http://schemas.openxmlformats.org/officeDocument/2006/math">
                    <m:oMathParaPr>
                      <m:jc m:val="centerGroup"/>
                    </m:oMathParaPr>
                    <m:oMath xmlns:m="http://schemas.openxmlformats.org/officeDocument/2006/math">
                      <m:r>
                        <a:rPr lang="en-US" i="1">
                          <a:solidFill>
                            <a:srgbClr val="000000"/>
                          </a:solidFill>
                          <a:latin typeface="Cambria Math" charset="0"/>
                        </a:rPr>
                        <m:t>𝑅</m:t>
                      </m:r>
                      <m:d>
                        <m:dPr>
                          <m:ctrlPr>
                            <a:rPr lang="en-US" i="1">
                              <a:solidFill>
                                <a:srgbClr val="000000"/>
                              </a:solidFill>
                              <a:latin typeface="Cambria Math" panose="02040503050406030204" pitchFamily="18" charset="0"/>
                            </a:rPr>
                          </m:ctrlPr>
                        </m:dPr>
                        <m:e>
                          <m:r>
                            <a:rPr lang="en-US" i="1">
                              <a:solidFill>
                                <a:srgbClr val="0033CC"/>
                              </a:solidFill>
                              <a:latin typeface="Cambria Math" charset="0"/>
                            </a:rPr>
                            <m:t>𝑤</m:t>
                          </m:r>
                        </m:e>
                      </m:d>
                      <m:r>
                        <a:rPr lang="en-US" i="1">
                          <a:solidFill>
                            <a:srgbClr val="000000"/>
                          </a:solidFill>
                          <a:latin typeface="Cambria Math" charset="0"/>
                        </a:rPr>
                        <m:t>=</m:t>
                      </m:r>
                      <m:f>
                        <m:fPr>
                          <m:ctrlPr>
                            <a:rPr lang="mr-IN" i="1">
                              <a:solidFill>
                                <a:srgbClr val="000000"/>
                              </a:solidFill>
                              <a:latin typeface="Cambria Math" panose="02040503050406030204" pitchFamily="18" charset="0"/>
                            </a:rPr>
                          </m:ctrlPr>
                        </m:fPr>
                        <m:num>
                          <m:r>
                            <a:rPr lang="en-US" i="1">
                              <a:solidFill>
                                <a:srgbClr val="000000"/>
                              </a:solidFill>
                              <a:latin typeface="Cambria Math" charset="0"/>
                            </a:rPr>
                            <m:t>1</m:t>
                          </m:r>
                        </m:num>
                        <m:den>
                          <m:r>
                            <a:rPr lang="en-US" i="1">
                              <a:solidFill>
                                <a:srgbClr val="000000"/>
                              </a:solidFill>
                              <a:latin typeface="Cambria Math" charset="0"/>
                            </a:rPr>
                            <m:t>𝑁</m:t>
                          </m:r>
                        </m:den>
                      </m:f>
                      <m:nary>
                        <m:naryPr>
                          <m:chr m:val="∑"/>
                          <m:ctrlPr>
                            <a:rPr lang="is-IS" i="1">
                              <a:solidFill>
                                <a:srgbClr val="000000"/>
                              </a:solidFill>
                              <a:latin typeface="Cambria Math" panose="02040503050406030204" pitchFamily="18" charset="0"/>
                            </a:rPr>
                          </m:ctrlPr>
                        </m:naryPr>
                        <m:sub>
                          <m:r>
                            <m:rPr>
                              <m:brk m:alnAt="23"/>
                            </m:rPr>
                            <a:rPr lang="en-US" i="1">
                              <a:solidFill>
                                <a:srgbClr val="000000"/>
                              </a:solidFill>
                              <a:latin typeface="Cambria Math" charset="0"/>
                            </a:rPr>
                            <m:t>𝑖</m:t>
                          </m:r>
                          <m:r>
                            <a:rPr lang="en-US" i="1">
                              <a:solidFill>
                                <a:srgbClr val="000000"/>
                              </a:solidFill>
                              <a:latin typeface="Cambria Math" charset="0"/>
                            </a:rPr>
                            <m:t>=1</m:t>
                          </m:r>
                        </m:sub>
                        <m:sup>
                          <m:r>
                            <a:rPr lang="en-US" i="1">
                              <a:solidFill>
                                <a:srgbClr val="000000"/>
                              </a:solidFill>
                              <a:latin typeface="Cambria Math" charset="0"/>
                            </a:rPr>
                            <m:t>𝑁</m:t>
                          </m:r>
                        </m:sup>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𝑦</m:t>
                                  </m:r>
                                </m:e>
                                <m:sub>
                                  <m:r>
                                    <a:rPr lang="en-US" i="1">
                                      <a:solidFill>
                                        <a:srgbClr val="000000"/>
                                      </a:solidFill>
                                      <a:latin typeface="Cambria Math" charset="0"/>
                                    </a:rPr>
                                    <m:t>𝑖</m:t>
                                  </m:r>
                                </m:sub>
                              </m:sSub>
                              <m:r>
                                <a:rPr lang="en-US" i="1">
                                  <a:solidFill>
                                    <a:srgbClr val="000000"/>
                                  </a:solidFill>
                                  <a:latin typeface="Cambria Math" charset="0"/>
                                </a:rPr>
                                <m:t>−</m:t>
                              </m:r>
                              <m:r>
                                <a:rPr lang="en-US" i="1">
                                  <a:solidFill>
                                    <a:srgbClr val="000000"/>
                                  </a:solidFill>
                                  <a:latin typeface="Cambria Math" charset="0"/>
                                </a:rPr>
                                <m:t>𝑓</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i="1">
                                          <a:solidFill>
                                            <a:srgbClr val="000000"/>
                                          </a:solidFill>
                                          <a:latin typeface="Cambria Math" charset="0"/>
                                        </a:rPr>
                                        <m:t>𝑖</m:t>
                                      </m:r>
                                    </m:sub>
                                  </m:sSub>
                                  <m:r>
                                    <a:rPr lang="en-US" i="1">
                                      <a:solidFill>
                                        <a:srgbClr val="000000"/>
                                      </a:solidFill>
                                      <a:latin typeface="Cambria Math" charset="0"/>
                                    </a:rPr>
                                    <m:t>,</m:t>
                                  </m:r>
                                  <m:r>
                                    <a:rPr lang="en-US" i="1">
                                      <a:solidFill>
                                        <a:srgbClr val="0033CC"/>
                                      </a:solidFill>
                                      <a:latin typeface="Cambria Math" charset="0"/>
                                    </a:rPr>
                                    <m:t>𝑤</m:t>
                                  </m:r>
                                </m:e>
                              </m:d>
                              <m:r>
                                <a:rPr lang="en-US" i="1">
                                  <a:solidFill>
                                    <a:srgbClr val="000000"/>
                                  </a:solidFill>
                                  <a:latin typeface="Cambria Math" charset="0"/>
                                </a:rPr>
                                <m:t>)</m:t>
                              </m:r>
                            </m:e>
                            <m:sup>
                              <m:r>
                                <a:rPr lang="en-US" b="0" i="1" smtClean="0">
                                  <a:solidFill>
                                    <a:srgbClr val="000000"/>
                                  </a:solidFill>
                                  <a:latin typeface="Cambria Math" charset="0"/>
                                </a:rPr>
                                <m:t>2</m:t>
                              </m:r>
                            </m:sup>
                          </m:sSup>
                          <m:r>
                            <a:rPr lang="en-US" b="0" i="1" smtClean="0">
                              <a:solidFill>
                                <a:srgbClr val="000000"/>
                              </a:solidFill>
                              <a:latin typeface="Cambria Math" charset="0"/>
                            </a:rPr>
                            <m:t> + </m:t>
                          </m:r>
                          <m:r>
                            <a:rPr lang="en-US" b="0" i="1" smtClean="0">
                              <a:solidFill>
                                <a:srgbClr val="000000"/>
                              </a:solidFill>
                              <a:latin typeface="Cambria Math" charset="0"/>
                            </a:rPr>
                            <m:t>𝐶</m:t>
                          </m:r>
                          <m:r>
                            <a:rPr lang="en-US" b="0" i="1" smtClean="0">
                              <a:solidFill>
                                <a:srgbClr val="000000"/>
                              </a:solidFill>
                              <a:latin typeface="Cambria Math" charset="0"/>
                            </a:rPr>
                            <m:t>(</m:t>
                          </m:r>
                          <m:r>
                            <a:rPr lang="en-US" b="0" i="1" smtClean="0">
                              <a:solidFill>
                                <a:srgbClr val="0033CC"/>
                              </a:solidFill>
                              <a:latin typeface="Cambria Math" charset="0"/>
                            </a:rPr>
                            <m:t>𝑤</m:t>
                          </m:r>
                          <m:r>
                            <a:rPr lang="en-US" b="0" i="1" smtClean="0">
                              <a:solidFill>
                                <a:srgbClr val="000000"/>
                              </a:solidFill>
                              <a:latin typeface="Cambria Math" charset="0"/>
                            </a:rPr>
                            <m:t>)</m:t>
                          </m:r>
                        </m:e>
                      </m:nary>
                    </m:oMath>
                  </m:oMathPara>
                </a14:m>
                <a:br>
                  <a:rPr lang="en-US" b="0" dirty="0">
                    <a:solidFill>
                      <a:srgbClr val="000000"/>
                    </a:solidFill>
                  </a:rPr>
                </a:br>
                <a:endParaRPr lang="en-US" b="0" dirty="0">
                  <a:solidFill>
                    <a:srgbClr val="000000"/>
                  </a:solidFill>
                </a:endParaRPr>
              </a:p>
              <a:p>
                <a:pPr>
                  <a:buFont typeface="Marlett" pitchFamily="26" charset="0"/>
                  <a:buNone/>
                </a:pPr>
                <a:r>
                  <a:rPr lang="is-IS" dirty="0">
                    <a:solidFill>
                      <a:srgbClr val="000000"/>
                    </a:solidFill>
                    <a:ea typeface="Cambria Math" charset="0"/>
                    <a:cs typeface="Cambria Math" charset="0"/>
                  </a:rPr>
                  <a:t> 			  </a:t>
                </a:r>
                <a14:m>
                  <m:oMath xmlns:m="http://schemas.openxmlformats.org/officeDocument/2006/math">
                    <m:r>
                      <a:rPr lang="is-IS" i="1" smtClean="0">
                        <a:solidFill>
                          <a:srgbClr val="000000"/>
                        </a:solidFill>
                        <a:latin typeface="Cambria Math" charset="0"/>
                        <a:ea typeface="Cambria Math" charset="0"/>
                        <a:cs typeface="Cambria Math" charset="0"/>
                      </a:rPr>
                      <m:t>→</m:t>
                    </m:r>
                    <m:nary>
                      <m:naryPr>
                        <m:limLoc m:val="undOvr"/>
                        <m:subHide m:val="on"/>
                        <m:supHide m:val="on"/>
                        <m:ctrlPr>
                          <a:rPr lang="is-IS" i="1" smtClean="0">
                            <a:solidFill>
                              <a:srgbClr val="000000"/>
                            </a:solidFill>
                            <a:latin typeface="Cambria Math" panose="02040503050406030204" pitchFamily="18" charset="0"/>
                            <a:ea typeface="Cambria Math" charset="0"/>
                            <a:cs typeface="Cambria Math" charset="0"/>
                          </a:rPr>
                        </m:ctrlPr>
                      </m:naryPr>
                      <m:sub/>
                      <m:sup/>
                      <m:e>
                        <m:r>
                          <a:rPr lang="en-US" b="0" i="1" smtClean="0">
                            <a:solidFill>
                              <a:srgbClr val="000000"/>
                            </a:solidFill>
                            <a:latin typeface="Cambria Math" charset="0"/>
                            <a:ea typeface="Cambria Math" charset="0"/>
                            <a:cs typeface="Cambria Math" charset="0"/>
                          </a:rPr>
                          <m:t>𝑑𝑥</m:t>
                        </m:r>
                        <m:nary>
                          <m:naryPr>
                            <m:limLoc m:val="undOvr"/>
                            <m:subHide m:val="on"/>
                            <m:supHide m:val="on"/>
                            <m:ctrlPr>
                              <a:rPr lang="en-US" i="1" smtClean="0">
                                <a:solidFill>
                                  <a:srgbClr val="000000"/>
                                </a:solidFill>
                                <a:latin typeface="Cambria Math" panose="02040503050406030204" pitchFamily="18" charset="0"/>
                                <a:ea typeface="Cambria Math" charset="0"/>
                                <a:cs typeface="Cambria Math" charset="0"/>
                              </a:rPr>
                            </m:ctrlPr>
                          </m:naryPr>
                          <m:sub/>
                          <m:sup/>
                          <m:e>
                            <m:r>
                              <a:rPr lang="en-US" b="0" i="1" smtClean="0">
                                <a:solidFill>
                                  <a:srgbClr val="000000"/>
                                </a:solidFill>
                                <a:latin typeface="Cambria Math" charset="0"/>
                                <a:ea typeface="Cambria Math" charset="0"/>
                                <a:cs typeface="Cambria Math" charset="0"/>
                              </a:rPr>
                              <m:t>𝑑𝑦</m:t>
                            </m:r>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 </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charset="0"/>
                                      </a:rPr>
                                      <m:t>𝑦</m:t>
                                    </m:r>
                                    <m:r>
                                      <a:rPr lang="en-US" b="0" i="1">
                                        <a:solidFill>
                                          <a:srgbClr val="000000"/>
                                        </a:solidFill>
                                        <a:latin typeface="Cambria Math" charset="0"/>
                                      </a:rPr>
                                      <m:t>−</m:t>
                                    </m:r>
                                    <m:r>
                                      <a:rPr lang="en-US" b="0" i="1">
                                        <a:solidFill>
                                          <a:srgbClr val="000000"/>
                                        </a:solidFill>
                                        <a:latin typeface="Cambria Math" charset="0"/>
                                      </a:rPr>
                                      <m:t>𝑓</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charset="0"/>
                                          </a:rPr>
                                          <m:t>𝑥</m:t>
                                        </m:r>
                                        <m:r>
                                          <a:rPr lang="en-US" b="0" i="1">
                                            <a:solidFill>
                                              <a:srgbClr val="000000"/>
                                            </a:solidFill>
                                            <a:latin typeface="Cambria Math" charset="0"/>
                                          </a:rPr>
                                          <m:t>,</m:t>
                                        </m:r>
                                        <m:r>
                                          <a:rPr lang="en-US" b="0" i="1">
                                            <a:solidFill>
                                              <a:srgbClr val="0033CC"/>
                                            </a:solidFill>
                                            <a:latin typeface="Cambria Math" charset="0"/>
                                          </a:rPr>
                                          <m:t>𝑤</m:t>
                                        </m:r>
                                      </m:e>
                                    </m:d>
                                  </m:e>
                                </m:d>
                              </m:e>
                              <m:sup>
                                <m:r>
                                  <a:rPr lang="en-US" b="0" i="1">
                                    <a:solidFill>
                                      <a:srgbClr val="000000"/>
                                    </a:solidFill>
                                    <a:latin typeface="Cambria Math" charset="0"/>
                                  </a:rPr>
                                  <m:t>2</m:t>
                                </m:r>
                              </m:sup>
                            </m:sSup>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𝑦</m:t>
                            </m:r>
                            <m:r>
                              <a:rPr lang="en-US" b="0" i="1" smtClean="0">
                                <a:solidFill>
                                  <a:srgbClr val="C00000"/>
                                </a:solidFill>
                                <a:latin typeface="Cambria Math" charset="0"/>
                              </a:rPr>
                              <m:t>,</m:t>
                            </m:r>
                            <m:r>
                              <a:rPr lang="en-US" b="0" i="1" smtClean="0">
                                <a:solidFill>
                                  <a:srgbClr val="C00000"/>
                                </a:solidFill>
                                <a:latin typeface="Cambria Math" charset="0"/>
                              </a:rPr>
                              <m:t>𝑥</m:t>
                            </m:r>
                            <m:r>
                              <a:rPr lang="en-US" b="0" i="1" smtClean="0">
                                <a:solidFill>
                                  <a:srgbClr val="C00000"/>
                                </a:solidFill>
                                <a:latin typeface="Cambria Math" charset="0"/>
                              </a:rPr>
                              <m:t>)</m:t>
                            </m:r>
                          </m:e>
                        </m:nary>
                      </m:e>
                    </m:nary>
                  </m:oMath>
                </a14:m>
                <a:endParaRPr lang="en-US" b="0" dirty="0">
                  <a:solidFill>
                    <a:srgbClr val="000000"/>
                  </a:solidFill>
                </a:endParaRPr>
              </a:p>
              <a:p>
                <a:pPr>
                  <a:buFont typeface="Marlett" pitchFamily="26" charset="0"/>
                  <a:buNone/>
                </a:pPr>
                <a:r>
                  <a:rPr lang="is-IS" dirty="0">
                    <a:solidFill>
                      <a:srgbClr val="000000"/>
                    </a:solidFill>
                    <a:ea typeface="Cambria Math" charset="0"/>
                    <a:cs typeface="Cambria Math" charset="0"/>
                  </a:rPr>
                  <a:t>			 </a:t>
                </a:r>
                <a14:m>
                  <m:oMath xmlns:m="http://schemas.openxmlformats.org/officeDocument/2006/math">
                    <m:r>
                      <a:rPr lang="is-IS" i="1" dirty="0" smtClean="0">
                        <a:solidFill>
                          <a:srgbClr val="000000"/>
                        </a:solidFill>
                        <a:latin typeface="Cambria Math" charset="0"/>
                        <a:ea typeface="Cambria Math" charset="0"/>
                        <a:cs typeface="Cambria Math" charset="0"/>
                      </a:rPr>
                      <m:t>	</m:t>
                    </m:r>
                    <m:r>
                      <a:rPr lang="en-US" b="0" i="1" smtClean="0">
                        <a:solidFill>
                          <a:srgbClr val="000000"/>
                        </a:solidFill>
                        <a:latin typeface="Cambria Math" charset="0"/>
                        <a:ea typeface="Cambria Math" charset="0"/>
                        <a:cs typeface="Cambria Math" charset="0"/>
                      </a:rPr>
                      <m:t>=</m:t>
                    </m:r>
                    <m:nary>
                      <m:naryPr>
                        <m:limLoc m:val="undOvr"/>
                        <m:subHide m:val="on"/>
                        <m:supHide m:val="on"/>
                        <m:ctrlPr>
                          <a:rPr lang="is-IS" i="1">
                            <a:solidFill>
                              <a:srgbClr val="000000"/>
                            </a:solidFill>
                            <a:latin typeface="Cambria Math" panose="02040503050406030204" pitchFamily="18" charset="0"/>
                            <a:ea typeface="Cambria Math" charset="0"/>
                            <a:cs typeface="Cambria Math" charset="0"/>
                          </a:rPr>
                        </m:ctrlPr>
                      </m:naryPr>
                      <m:sub/>
                      <m:sup/>
                      <m:e>
                        <m:r>
                          <a:rPr lang="en-US" b="0" i="1">
                            <a:solidFill>
                              <a:srgbClr val="000000"/>
                            </a:solidFill>
                            <a:latin typeface="Cambria Math" charset="0"/>
                            <a:ea typeface="Cambria Math" charset="0"/>
                            <a:cs typeface="Cambria Math" charset="0"/>
                          </a:rPr>
                          <m:t>𝑑𝑥</m:t>
                        </m:r>
                        <m:r>
                          <a:rPr lang="en-US" b="0" i="1" smtClean="0">
                            <a:solidFill>
                              <a:srgbClr val="000000"/>
                            </a:solidFill>
                            <a:latin typeface="Cambria Math" charset="0"/>
                            <a:ea typeface="Cambria Math" charset="0"/>
                            <a:cs typeface="Cambria Math" charset="0"/>
                          </a:rPr>
                          <m:t> </m:t>
                        </m:r>
                        <m:r>
                          <a:rPr lang="en-US" b="0" i="1" smtClean="0">
                            <a:solidFill>
                              <a:srgbClr val="C00000"/>
                            </a:solidFill>
                            <a:latin typeface="Cambria Math" charset="0"/>
                            <a:ea typeface="Cambria Math" charset="0"/>
                            <a:cs typeface="Cambria Math" charset="0"/>
                          </a:rPr>
                          <m:t>𝑝</m:t>
                        </m:r>
                        <m:r>
                          <a:rPr lang="en-US" b="0" i="1" smtClean="0">
                            <a:solidFill>
                              <a:srgbClr val="C00000"/>
                            </a:solidFill>
                            <a:latin typeface="Cambria Math" charset="0"/>
                            <a:ea typeface="Cambria Math" charset="0"/>
                            <a:cs typeface="Cambria Math" charset="0"/>
                          </a:rPr>
                          <m:t>(</m:t>
                        </m:r>
                        <m:r>
                          <a:rPr lang="en-US" b="0" i="1" smtClean="0">
                            <a:solidFill>
                              <a:srgbClr val="C00000"/>
                            </a:solidFill>
                            <a:latin typeface="Cambria Math" charset="0"/>
                            <a:ea typeface="Cambria Math" charset="0"/>
                            <a:cs typeface="Cambria Math" charset="0"/>
                          </a:rPr>
                          <m:t>𝑥</m:t>
                        </m:r>
                        <m:r>
                          <a:rPr lang="en-US" b="0" i="1" smtClean="0">
                            <a:solidFill>
                              <a:srgbClr val="C00000"/>
                            </a:solidFill>
                            <a:latin typeface="Cambria Math" charset="0"/>
                            <a:ea typeface="Cambria Math" charset="0"/>
                            <a:cs typeface="Cambria Math" charset="0"/>
                          </a:rPr>
                          <m:t>)</m:t>
                        </m:r>
                        <m:d>
                          <m:dPr>
                            <m:begChr m:val="["/>
                            <m:endChr m:val="]"/>
                            <m:ctrlPr>
                              <a:rPr lang="mr-IN" i="1" smtClean="0">
                                <a:solidFill>
                                  <a:srgbClr val="0033CC"/>
                                </a:solidFill>
                                <a:latin typeface="Cambria Math" panose="02040503050406030204" pitchFamily="18" charset="0"/>
                                <a:ea typeface="Cambria Math" charset="0"/>
                                <a:cs typeface="Cambria Math" charset="0"/>
                              </a:rPr>
                            </m:ctrlPr>
                          </m:dPr>
                          <m:e>
                            <m:nary>
                              <m:naryPr>
                                <m:limLoc m:val="undOvr"/>
                                <m:subHide m:val="on"/>
                                <m:supHide m:val="on"/>
                                <m:ctrlPr>
                                  <a:rPr lang="en-US" i="1">
                                    <a:solidFill>
                                      <a:srgbClr val="0033CC"/>
                                    </a:solidFill>
                                    <a:latin typeface="Cambria Math" panose="02040503050406030204" pitchFamily="18" charset="0"/>
                                    <a:ea typeface="Cambria Math" charset="0"/>
                                    <a:cs typeface="Cambria Math" charset="0"/>
                                  </a:rPr>
                                </m:ctrlPr>
                              </m:naryPr>
                              <m:sub/>
                              <m:sup/>
                              <m:e>
                                <m:r>
                                  <a:rPr lang="en-US" b="0" i="1">
                                    <a:solidFill>
                                      <a:srgbClr val="0033CC"/>
                                    </a:solidFill>
                                    <a:latin typeface="Cambria Math" charset="0"/>
                                    <a:ea typeface="Cambria Math" charset="0"/>
                                    <a:cs typeface="Cambria Math" charset="0"/>
                                  </a:rPr>
                                  <m:t>𝑑𝑦</m:t>
                                </m:r>
                                <m:sSup>
                                  <m:sSupPr>
                                    <m:ctrlPr>
                                      <a:rPr lang="en-US" i="1">
                                        <a:solidFill>
                                          <a:srgbClr val="0033CC"/>
                                        </a:solidFill>
                                        <a:latin typeface="Cambria Math" panose="02040503050406030204" pitchFamily="18" charset="0"/>
                                      </a:rPr>
                                    </m:ctrlPr>
                                  </m:sSupPr>
                                  <m:e>
                                    <m:r>
                                      <a:rPr lang="en-US" b="0" i="1" smtClean="0">
                                        <a:solidFill>
                                          <a:srgbClr val="0033CC"/>
                                        </a:solidFill>
                                        <a:latin typeface="Cambria Math" panose="02040503050406030204" pitchFamily="18" charset="0"/>
                                      </a:rPr>
                                      <m:t> </m:t>
                                    </m:r>
                                    <m:d>
                                      <m:dPr>
                                        <m:ctrlPr>
                                          <a:rPr lang="en-US" i="1">
                                            <a:solidFill>
                                              <a:srgbClr val="0033CC"/>
                                            </a:solidFill>
                                            <a:latin typeface="Cambria Math" panose="02040503050406030204" pitchFamily="18" charset="0"/>
                                          </a:rPr>
                                        </m:ctrlPr>
                                      </m:dPr>
                                      <m:e>
                                        <m:r>
                                          <a:rPr lang="en-US" b="0" i="1" smtClean="0">
                                            <a:solidFill>
                                              <a:srgbClr val="0033CC"/>
                                            </a:solidFill>
                                            <a:latin typeface="Cambria Math" charset="0"/>
                                          </a:rPr>
                                          <m:t>𝑦</m:t>
                                        </m:r>
                                        <m:r>
                                          <a:rPr lang="en-US" b="0" i="1">
                                            <a:solidFill>
                                              <a:srgbClr val="0033CC"/>
                                            </a:solidFill>
                                            <a:latin typeface="Cambria Math" charset="0"/>
                                          </a:rPr>
                                          <m:t>−</m:t>
                                        </m:r>
                                        <m:r>
                                          <a:rPr lang="en-US" b="0" i="1">
                                            <a:solidFill>
                                              <a:srgbClr val="0033CC"/>
                                            </a:solidFill>
                                            <a:latin typeface="Cambria Math" charset="0"/>
                                          </a:rPr>
                                          <m:t>𝑓</m:t>
                                        </m:r>
                                      </m:e>
                                    </m:d>
                                  </m:e>
                                  <m:sup>
                                    <m:r>
                                      <a:rPr lang="en-US" b="0" i="1">
                                        <a:solidFill>
                                          <a:srgbClr val="0033CC"/>
                                        </a:solidFill>
                                        <a:latin typeface="Cambria Math" charset="0"/>
                                      </a:rPr>
                                      <m:t>2</m:t>
                                    </m:r>
                                  </m:sup>
                                </m:sSup>
                                <m:r>
                                  <a:rPr lang="en-US" b="0" i="1" smtClean="0">
                                    <a:solidFill>
                                      <a:srgbClr val="0033CC"/>
                                    </a:solidFill>
                                    <a:latin typeface="Cambria Math" panose="02040503050406030204" pitchFamily="18" charset="0"/>
                                  </a:rPr>
                                  <m:t> </m:t>
                                </m:r>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𝑦</m:t>
                                </m:r>
                                <m:r>
                                  <a:rPr lang="en-US" b="0" i="1" smtClean="0">
                                    <a:solidFill>
                                      <a:srgbClr val="C00000"/>
                                    </a:solidFill>
                                    <a:latin typeface="Cambria Math" charset="0"/>
                                  </a:rPr>
                                  <m:t>|</m:t>
                                </m:r>
                                <m:r>
                                  <a:rPr lang="en-US" b="0" i="1">
                                    <a:solidFill>
                                      <a:srgbClr val="C00000"/>
                                    </a:solidFill>
                                    <a:latin typeface="Cambria Math" charset="0"/>
                                  </a:rPr>
                                  <m:t>𝑥</m:t>
                                </m:r>
                                <m:r>
                                  <a:rPr lang="en-US" b="0" i="1" smtClean="0">
                                    <a:solidFill>
                                      <a:srgbClr val="C00000"/>
                                    </a:solidFill>
                                    <a:latin typeface="Cambria Math" charset="0"/>
                                  </a:rPr>
                                  <m:t>)</m:t>
                                </m:r>
                              </m:e>
                            </m:nary>
                          </m:e>
                        </m:d>
                      </m:e>
                    </m:nary>
                  </m:oMath>
                </a14:m>
                <a:endParaRPr lang="en-US" dirty="0"/>
              </a:p>
              <a:p>
                <a:pPr>
                  <a:buFont typeface="Marlett" pitchFamily="26" charset="0"/>
                  <a:buNone/>
                </a:pPr>
                <a:r>
                  <a:rPr lang="en-US" dirty="0"/>
                  <a:t>where </a:t>
                </a:r>
                <a14:m>
                  <m:oMath xmlns:m="http://schemas.openxmlformats.org/officeDocument/2006/math">
                    <m:r>
                      <a:rPr lang="en-US" b="0" i="1" smtClean="0">
                        <a:solidFill>
                          <a:srgbClr val="C00000"/>
                        </a:solidFill>
                        <a:latin typeface="Cambria Math" charset="0"/>
                      </a:rPr>
                      <m:t>𝑝</m:t>
                    </m:r>
                    <m:d>
                      <m:dPr>
                        <m:ctrlPr>
                          <a:rPr lang="en-US" i="1">
                            <a:solidFill>
                              <a:srgbClr val="C00000"/>
                            </a:solidFill>
                            <a:latin typeface="Cambria Math" panose="02040503050406030204" pitchFamily="18" charset="0"/>
                          </a:rPr>
                        </m:ctrlPr>
                      </m:dPr>
                      <m:e>
                        <m:r>
                          <a:rPr lang="en-US" i="1">
                            <a:solidFill>
                              <a:srgbClr val="C00000"/>
                            </a:solidFill>
                            <a:latin typeface="Cambria Math" charset="0"/>
                          </a:rPr>
                          <m:t>𝑦</m:t>
                        </m:r>
                        <m:r>
                          <a:rPr lang="en-US" b="0" i="1" smtClean="0">
                            <a:solidFill>
                              <a:srgbClr val="C00000"/>
                            </a:solidFill>
                            <a:latin typeface="Cambria Math" charset="0"/>
                          </a:rPr>
                          <m:t>|</m:t>
                        </m:r>
                        <m:r>
                          <a:rPr lang="en-US" b="0" i="1" smtClean="0">
                            <a:solidFill>
                              <a:srgbClr val="C00000"/>
                            </a:solidFill>
                            <a:latin typeface="Cambria Math" charset="0"/>
                          </a:rPr>
                          <m:t>𝑥</m:t>
                        </m:r>
                      </m:e>
                    </m:d>
                    <m:r>
                      <a:rPr lang="en-US" i="1">
                        <a:latin typeface="Cambria Math" charset="0"/>
                      </a:rPr>
                      <m:t>=</m:t>
                    </m:r>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𝑦</m:t>
                    </m:r>
                    <m:r>
                      <a:rPr lang="en-US" b="0" i="1" smtClean="0">
                        <a:solidFill>
                          <a:srgbClr val="C00000"/>
                        </a:solidFill>
                        <a:latin typeface="Cambria Math" charset="0"/>
                      </a:rPr>
                      <m:t>,</m:t>
                    </m:r>
                    <m:r>
                      <a:rPr lang="en-US" b="0" i="1" smtClean="0">
                        <a:solidFill>
                          <a:srgbClr val="C00000"/>
                        </a:solidFill>
                        <a:latin typeface="Cambria Math" charset="0"/>
                      </a:rPr>
                      <m:t>𝑥</m:t>
                    </m:r>
                    <m:r>
                      <a:rPr lang="en-US" b="0" i="1" smtClean="0">
                        <a:solidFill>
                          <a:srgbClr val="C00000"/>
                        </a:solidFill>
                        <a:latin typeface="Cambria Math" charset="0"/>
                      </a:rPr>
                      <m:t>)/</m:t>
                    </m:r>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𝑥</m:t>
                    </m:r>
                    <m:r>
                      <a:rPr lang="en-US" b="0" i="1" smtClean="0">
                        <a:solidFill>
                          <a:srgbClr val="C00000"/>
                        </a:solidFill>
                        <a:latin typeface="Cambria Math" charset="0"/>
                      </a:rPr>
                      <m:t>)</m:t>
                    </m:r>
                  </m:oMath>
                </a14:m>
                <a:r>
                  <a:rPr lang="en-US" dirty="0">
                    <a:solidFill>
                      <a:srgbClr val="C00000"/>
                    </a:solidFill>
                  </a:rPr>
                  <a:t> </a:t>
                </a:r>
                <a:r>
                  <a:rPr lang="en-US" dirty="0"/>
                  <a:t>and where the influence of the constraint (in this limit) is assumed to be negligible.</a:t>
                </a:r>
              </a:p>
              <a:p>
                <a:pPr>
                  <a:buFont typeface="Marlett" pitchFamily="26" charset="0"/>
                  <a:buNone/>
                </a:pPr>
                <a:r>
                  <a:rPr lang="en-US" dirty="0"/>
                  <a:t> </a:t>
                </a:r>
                <a:endParaRPr lang="en-US" i="1" dirty="0"/>
              </a:p>
              <a:p>
                <a:pPr>
                  <a:buFont typeface="Marlett" pitchFamily="26" charset="0"/>
                  <a:buNone/>
                </a:pPr>
                <a:r>
                  <a:rPr lang="en-US" dirty="0"/>
                  <a:t>Note,</a:t>
                </a:r>
                <a:r>
                  <a:rPr lang="en-US" i="1" dirty="0"/>
                  <a:t> R</a:t>
                </a:r>
                <a:r>
                  <a:rPr lang="en-US" dirty="0"/>
                  <a:t> is a </a:t>
                </a:r>
                <a:r>
                  <a:rPr lang="en-US" i="1" dirty="0">
                    <a:solidFill>
                      <a:srgbClr val="0033CC"/>
                    </a:solidFill>
                  </a:rPr>
                  <a:t>functional</a:t>
                </a:r>
                <a:r>
                  <a:rPr lang="en-US" dirty="0"/>
                  <a:t> of </a:t>
                </a:r>
                <a:r>
                  <a:rPr lang="en-US" i="1" dirty="0"/>
                  <a:t>f </a:t>
                </a:r>
                <a:r>
                  <a:rPr lang="en-US" dirty="0"/>
                  <a:t>(</a:t>
                </a:r>
                <a:r>
                  <a:rPr lang="en-US" i="1" dirty="0"/>
                  <a:t>x</a:t>
                </a:r>
                <a:r>
                  <a:rPr lang="en-US" dirty="0"/>
                  <a:t>, </a:t>
                </a:r>
                <a:r>
                  <a:rPr lang="en-US" i="1" dirty="0">
                    <a:solidFill>
                      <a:srgbClr val="0033CC"/>
                    </a:solidFill>
                  </a:rPr>
                  <a:t>w</a:t>
                </a:r>
                <a:r>
                  <a:rPr lang="en-US" dirty="0"/>
                  <a:t>), that is, </a:t>
                </a:r>
                <a:r>
                  <a:rPr lang="en-US" i="1" dirty="0"/>
                  <a:t>R</a:t>
                </a:r>
                <a:r>
                  <a:rPr lang="en-US" dirty="0"/>
                  <a:t> depends on infinitely many values of</a:t>
                </a:r>
                <a:r>
                  <a:rPr lang="en-US" i="1" dirty="0"/>
                  <a:t> f </a:t>
                </a:r>
                <a:r>
                  <a:rPr lang="en-US" dirty="0"/>
                  <a:t>(</a:t>
                </a:r>
                <a:r>
                  <a:rPr lang="en-US" i="1" dirty="0"/>
                  <a:t>x</a:t>
                </a:r>
                <a:r>
                  <a:rPr lang="en-US" dirty="0"/>
                  <a:t>, </a:t>
                </a:r>
                <a:r>
                  <a:rPr lang="en-US" i="1" dirty="0">
                    <a:solidFill>
                      <a:srgbClr val="0033CC"/>
                    </a:solidFill>
                  </a:rPr>
                  <a:t>w</a:t>
                </a:r>
                <a:r>
                  <a:rPr lang="en-US" dirty="0"/>
                  <a:t>).</a:t>
                </a:r>
              </a:p>
            </p:txBody>
          </p:sp>
        </mc:Choice>
        <mc:Fallback>
          <p:sp>
            <p:nvSpPr>
              <p:cNvPr id="14339" name="Rectangle 3"/>
              <p:cNvSpPr>
                <a:spLocks noGrp="1" noRot="1" noChangeAspect="1" noMove="1" noResize="1" noEditPoints="1" noAdjustHandles="1" noChangeArrowheads="1" noChangeShapeType="1" noTextEdit="1"/>
              </p:cNvSpPr>
              <p:nvPr>
                <p:ph type="body" idx="1"/>
              </p:nvPr>
            </p:nvSpPr>
            <p:spPr>
              <a:xfrm>
                <a:off x="685800" y="1295400"/>
                <a:ext cx="7772400" cy="5105400"/>
              </a:xfrm>
              <a:blipFill>
                <a:blip r:embed="rId2"/>
                <a:stretch>
                  <a:fillRect l="-1142" t="-15385" r="-9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A6BFF42-7CFB-644B-AA84-E53A412A4303}"/>
              </a:ext>
            </a:extLst>
          </p:cNvPr>
          <p:cNvSpPr>
            <a:spLocks noGrp="1"/>
          </p:cNvSpPr>
          <p:nvPr>
            <p:ph type="sldNum" sz="quarter" idx="11"/>
          </p:nvPr>
        </p:nvSpPr>
        <p:spPr/>
        <p:txBody>
          <a:bodyPr/>
          <a:lstStyle/>
          <a:p>
            <a:pPr>
              <a:defRPr/>
            </a:pPr>
            <a:fld id="{046487E0-6C48-9842-89A3-09BD27C7057F}" type="slidenum">
              <a:rPr lang="en-US" smtClean="0"/>
              <a:pPr>
                <a:defRPr/>
              </a:pPr>
              <a:t>14</a:t>
            </a:fld>
            <a:endParaRPr lang="en-US"/>
          </a:p>
        </p:txBody>
      </p:sp>
    </p:spTree>
    <p:extLst>
      <p:ext uri="{BB962C8B-B14F-4D97-AF65-F5344CB8AC3E}">
        <p14:creationId xmlns:p14="http://schemas.microsoft.com/office/powerpoint/2010/main" val="1350561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0033CC"/>
                </a:solidFill>
              </a:rPr>
              <a:t>Minimizing the Average Loss</a:t>
            </a:r>
            <a:endParaRPr lang="en-US"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lstStyle/>
              <a:p>
                <a:pPr>
                  <a:buFont typeface="Marlett" pitchFamily="26" charset="0"/>
                  <a:buNone/>
                </a:pPr>
                <a:r>
                  <a:rPr lang="en-US" dirty="0"/>
                  <a:t>If we change the function </a:t>
                </a:r>
                <a:r>
                  <a:rPr lang="en-US" b="1" i="1" dirty="0"/>
                  <a:t>f</a:t>
                </a:r>
                <a:r>
                  <a:rPr lang="en-US" dirty="0"/>
                  <a:t>  by a small </a:t>
                </a:r>
                <a:r>
                  <a:rPr lang="en-US" i="1" dirty="0">
                    <a:solidFill>
                      <a:srgbClr val="0033CC"/>
                    </a:solidFill>
                  </a:rPr>
                  <a:t>arbitrary</a:t>
                </a:r>
                <a:r>
                  <a:rPr lang="en-US" dirty="0"/>
                  <a:t> function </a:t>
                </a:r>
                <a14:m>
                  <m:oMath xmlns:m="http://schemas.openxmlformats.org/officeDocument/2006/math">
                    <m:r>
                      <a:rPr lang="en-US" b="1" i="1" smtClean="0">
                        <a:solidFill>
                          <a:srgbClr val="C00000"/>
                        </a:solidFill>
                        <a:latin typeface="Cambria Math" charset="0"/>
                        <a:ea typeface="Cambria Math" charset="0"/>
                        <a:cs typeface="Cambria Math" charset="0"/>
                      </a:rPr>
                      <m:t>𝜹</m:t>
                    </m:r>
                    <m:r>
                      <a:rPr lang="en-US" b="1" i="1" smtClean="0">
                        <a:solidFill>
                          <a:srgbClr val="C00000"/>
                        </a:solidFill>
                        <a:latin typeface="Cambria Math" charset="0"/>
                        <a:ea typeface="Cambria Math" charset="0"/>
                        <a:cs typeface="Cambria Math" charset="0"/>
                      </a:rPr>
                      <m:t>𝒇</m:t>
                    </m:r>
                  </m:oMath>
                </a14:m>
                <a:r>
                  <a:rPr lang="en-US" dirty="0">
                    <a:solidFill>
                      <a:srgbClr val="0033CC"/>
                    </a:solidFill>
                  </a:rPr>
                  <a:t> </a:t>
                </a:r>
                <a:r>
                  <a:rPr lang="en-US" dirty="0"/>
                  <a:t>a small change</a:t>
                </a:r>
                <a:endParaRPr lang="en-US" b="0" dirty="0">
                  <a:solidFill>
                    <a:srgbClr val="000000"/>
                  </a:solidFill>
                </a:endParaRPr>
              </a:p>
              <a:p>
                <a:pPr>
                  <a:buFont typeface="Marlett" pitchFamily="26" charset="0"/>
                  <a:buNone/>
                </a:pPr>
                <a:r>
                  <a:rPr lang="is-IS" dirty="0">
                    <a:solidFill>
                      <a:srgbClr val="000000"/>
                    </a:solidFill>
                    <a:ea typeface="Cambria Math" charset="0"/>
                    <a:cs typeface="Cambria Math" charset="0"/>
                  </a:rPr>
                  <a:t>	 </a:t>
                </a:r>
                <a14:m>
                  <m:oMath xmlns:m="http://schemas.openxmlformats.org/officeDocument/2006/math">
                    <m:r>
                      <a:rPr lang="is-IS" i="1" dirty="0" smtClean="0">
                        <a:solidFill>
                          <a:srgbClr val="000000"/>
                        </a:solidFill>
                        <a:latin typeface="Cambria Math" charset="0"/>
                        <a:ea typeface="Cambria Math" charset="0"/>
                        <a:cs typeface="Cambria Math" charset="0"/>
                      </a:rPr>
                      <m:t>	</m:t>
                    </m:r>
                    <m:r>
                      <a:rPr lang="is-IS" b="1" i="1" dirty="0" smtClean="0">
                        <a:solidFill>
                          <a:srgbClr val="000000"/>
                        </a:solidFill>
                        <a:latin typeface="Cambria Math" charset="0"/>
                        <a:ea typeface="Cambria Math" charset="0"/>
                        <a:cs typeface="Cambria Math" charset="0"/>
                      </a:rPr>
                      <m:t>𝜹</m:t>
                    </m:r>
                    <m:r>
                      <a:rPr lang="en-US" b="1" i="1" dirty="0" smtClean="0">
                        <a:solidFill>
                          <a:srgbClr val="000000"/>
                        </a:solidFill>
                        <a:latin typeface="Cambria Math" charset="0"/>
                        <a:ea typeface="Cambria Math" charset="0"/>
                        <a:cs typeface="Cambria Math" charset="0"/>
                      </a:rPr>
                      <m:t>𝑹</m:t>
                    </m:r>
                    <m:r>
                      <a:rPr lang="en-US" b="0" i="1" smtClean="0">
                        <a:solidFill>
                          <a:srgbClr val="000000"/>
                        </a:solidFill>
                        <a:latin typeface="Cambria Math" charset="0"/>
                        <a:ea typeface="Cambria Math" charset="0"/>
                        <a:cs typeface="Cambria Math" charset="0"/>
                      </a:rPr>
                      <m:t>=2</m:t>
                    </m:r>
                    <m:nary>
                      <m:naryPr>
                        <m:limLoc m:val="undOvr"/>
                        <m:subHide m:val="on"/>
                        <m:supHide m:val="on"/>
                        <m:ctrlPr>
                          <a:rPr lang="is-IS" i="1">
                            <a:solidFill>
                              <a:srgbClr val="000000"/>
                            </a:solidFill>
                            <a:latin typeface="Cambria Math" panose="02040503050406030204" pitchFamily="18" charset="0"/>
                            <a:ea typeface="Cambria Math" charset="0"/>
                            <a:cs typeface="Cambria Math" charset="0"/>
                          </a:rPr>
                        </m:ctrlPr>
                      </m:naryPr>
                      <m:sub/>
                      <m:sup/>
                      <m:e>
                        <m:r>
                          <a:rPr lang="en-US" i="1">
                            <a:solidFill>
                              <a:srgbClr val="000000"/>
                            </a:solidFill>
                            <a:latin typeface="Cambria Math" charset="0"/>
                            <a:ea typeface="Cambria Math" charset="0"/>
                            <a:cs typeface="Cambria Math" charset="0"/>
                          </a:rPr>
                          <m:t>𝑑𝑥</m:t>
                        </m:r>
                        <m:r>
                          <a:rPr lang="en-US" b="0" i="1" smtClean="0">
                            <a:solidFill>
                              <a:srgbClr val="000000"/>
                            </a:solidFill>
                            <a:latin typeface="Cambria Math" charset="0"/>
                            <a:ea typeface="Cambria Math" charset="0"/>
                            <a:cs typeface="Cambria Math" charset="0"/>
                          </a:rPr>
                          <m:t> </m:t>
                        </m:r>
                        <m:r>
                          <a:rPr lang="en-US" b="0" i="1" smtClean="0">
                            <a:solidFill>
                              <a:srgbClr val="000000"/>
                            </a:solidFill>
                            <a:latin typeface="Cambria Math" charset="0"/>
                            <a:ea typeface="Cambria Math" charset="0"/>
                            <a:cs typeface="Cambria Math" charset="0"/>
                          </a:rPr>
                          <m:t>𝑝</m:t>
                        </m:r>
                        <m:r>
                          <a:rPr lang="en-US" b="0" i="1" smtClean="0">
                            <a:solidFill>
                              <a:srgbClr val="000000"/>
                            </a:solidFill>
                            <a:latin typeface="Cambria Math" charset="0"/>
                            <a:ea typeface="Cambria Math" charset="0"/>
                            <a:cs typeface="Cambria Math" charset="0"/>
                          </a:rPr>
                          <m:t>(</m:t>
                        </m:r>
                        <m:r>
                          <a:rPr lang="en-US" b="0" i="1" smtClean="0">
                            <a:solidFill>
                              <a:srgbClr val="000000"/>
                            </a:solidFill>
                            <a:latin typeface="Cambria Math" charset="0"/>
                            <a:ea typeface="Cambria Math" charset="0"/>
                            <a:cs typeface="Cambria Math" charset="0"/>
                          </a:rPr>
                          <m:t>𝑥</m:t>
                        </m:r>
                        <m:r>
                          <a:rPr lang="en-US" b="0" i="1" smtClean="0">
                            <a:solidFill>
                              <a:srgbClr val="000000"/>
                            </a:solidFill>
                            <a:latin typeface="Cambria Math" charset="0"/>
                            <a:ea typeface="Cambria Math" charset="0"/>
                            <a:cs typeface="Cambria Math" charset="0"/>
                          </a:rPr>
                          <m:t>)</m:t>
                        </m:r>
                        <m:r>
                          <a:rPr lang="is-IS" b="1" i="1" dirty="0" smtClean="0">
                            <a:solidFill>
                              <a:srgbClr val="C00000"/>
                            </a:solidFill>
                            <a:latin typeface="Cambria Math" charset="0"/>
                            <a:ea typeface="Cambria Math" charset="0"/>
                            <a:cs typeface="Cambria Math" charset="0"/>
                          </a:rPr>
                          <m:t>𝜹</m:t>
                        </m:r>
                        <m:r>
                          <a:rPr lang="en-US" b="1" i="1" dirty="0" smtClean="0">
                            <a:solidFill>
                              <a:srgbClr val="C00000"/>
                            </a:solidFill>
                            <a:latin typeface="Cambria Math" charset="0"/>
                            <a:ea typeface="Cambria Math" charset="0"/>
                            <a:cs typeface="Cambria Math" charset="0"/>
                          </a:rPr>
                          <m:t>𝒇</m:t>
                        </m:r>
                        <m:d>
                          <m:dPr>
                            <m:begChr m:val="["/>
                            <m:endChr m:val="]"/>
                            <m:ctrlPr>
                              <a:rPr lang="mr-IN" b="0" i="1" smtClean="0">
                                <a:solidFill>
                                  <a:srgbClr val="0033CC"/>
                                </a:solidFill>
                                <a:latin typeface="Cambria Math" panose="02040503050406030204" pitchFamily="18" charset="0"/>
                                <a:ea typeface="Cambria Math" charset="0"/>
                                <a:cs typeface="Cambria Math" charset="0"/>
                              </a:rPr>
                            </m:ctrlPr>
                          </m:dPr>
                          <m:e>
                            <m:nary>
                              <m:naryPr>
                                <m:limLoc m:val="undOvr"/>
                                <m:subHide m:val="on"/>
                                <m:supHide m:val="on"/>
                                <m:ctrlPr>
                                  <a:rPr lang="en-US" i="1">
                                    <a:solidFill>
                                      <a:srgbClr val="0033CC"/>
                                    </a:solidFill>
                                    <a:latin typeface="Cambria Math" panose="02040503050406030204" pitchFamily="18" charset="0"/>
                                    <a:ea typeface="Cambria Math" charset="0"/>
                                    <a:cs typeface="Cambria Math" charset="0"/>
                                  </a:rPr>
                                </m:ctrlPr>
                              </m:naryPr>
                              <m:sub/>
                              <m:sup/>
                              <m:e>
                                <m:r>
                                  <a:rPr lang="en-US" i="1">
                                    <a:solidFill>
                                      <a:srgbClr val="0033CC"/>
                                    </a:solidFill>
                                    <a:latin typeface="Cambria Math" charset="0"/>
                                    <a:ea typeface="Cambria Math" charset="0"/>
                                    <a:cs typeface="Cambria Math" charset="0"/>
                                  </a:rPr>
                                  <m:t>𝑑𝑦</m:t>
                                </m:r>
                                <m:r>
                                  <a:rPr lang="en-US" i="1" smtClean="0">
                                    <a:solidFill>
                                      <a:srgbClr val="0033CC"/>
                                    </a:solidFill>
                                    <a:latin typeface="Cambria Math" charset="0"/>
                                  </a:rPr>
                                  <m:t>(</m:t>
                                </m:r>
                                <m:r>
                                  <a:rPr lang="en-US" b="0" i="1" smtClean="0">
                                    <a:solidFill>
                                      <a:srgbClr val="0033CC"/>
                                    </a:solidFill>
                                    <a:latin typeface="Cambria Math" charset="0"/>
                                  </a:rPr>
                                  <m:t>𝑦</m:t>
                                </m:r>
                                <m:r>
                                  <a:rPr lang="en-US" b="0" i="1" smtClean="0">
                                    <a:solidFill>
                                      <a:srgbClr val="0033CC"/>
                                    </a:solidFill>
                                    <a:latin typeface="Cambria Math" charset="0"/>
                                  </a:rPr>
                                  <m:t>−</m:t>
                                </m:r>
                                <m:r>
                                  <a:rPr lang="en-US" b="0" i="1" smtClean="0">
                                    <a:solidFill>
                                      <a:srgbClr val="0033CC"/>
                                    </a:solidFill>
                                    <a:latin typeface="Cambria Math" charset="0"/>
                                  </a:rPr>
                                  <m:t>𝑓</m:t>
                                </m:r>
                                <m:r>
                                  <a:rPr lang="en-US" b="0" i="1" smtClean="0">
                                    <a:solidFill>
                                      <a:srgbClr val="0033CC"/>
                                    </a:solidFill>
                                    <a:latin typeface="Cambria Math" charset="0"/>
                                  </a:rPr>
                                  <m:t>)</m:t>
                                </m:r>
                                <m:r>
                                  <a:rPr lang="en-US" i="1">
                                    <a:solidFill>
                                      <a:srgbClr val="0033CC"/>
                                    </a:solidFill>
                                    <a:latin typeface="Cambria Math" charset="0"/>
                                  </a:rPr>
                                  <m:t>𝑝</m:t>
                                </m:r>
                                <m:r>
                                  <a:rPr lang="en-US" i="1">
                                    <a:solidFill>
                                      <a:srgbClr val="0033CC"/>
                                    </a:solidFill>
                                    <a:latin typeface="Cambria Math" charset="0"/>
                                  </a:rPr>
                                  <m:t>(</m:t>
                                </m:r>
                                <m:r>
                                  <a:rPr lang="en-US" i="1">
                                    <a:solidFill>
                                      <a:srgbClr val="0033CC"/>
                                    </a:solidFill>
                                    <a:latin typeface="Cambria Math" charset="0"/>
                                  </a:rPr>
                                  <m:t>𝑦</m:t>
                                </m:r>
                                <m:r>
                                  <a:rPr lang="en-US" b="0" i="1" smtClean="0">
                                    <a:solidFill>
                                      <a:srgbClr val="0033CC"/>
                                    </a:solidFill>
                                    <a:latin typeface="Cambria Math" charset="0"/>
                                  </a:rPr>
                                  <m:t>|</m:t>
                                </m:r>
                                <m:r>
                                  <a:rPr lang="en-US" i="1">
                                    <a:solidFill>
                                      <a:srgbClr val="0033CC"/>
                                    </a:solidFill>
                                    <a:latin typeface="Cambria Math" charset="0"/>
                                  </a:rPr>
                                  <m:t>𝑥</m:t>
                                </m:r>
                                <m:r>
                                  <a:rPr lang="en-US" i="1">
                                    <a:solidFill>
                                      <a:srgbClr val="0033CC"/>
                                    </a:solidFill>
                                    <a:latin typeface="Cambria Math" charset="0"/>
                                  </a:rPr>
                                  <m:t>)</m:t>
                                </m:r>
                              </m:e>
                            </m:nary>
                          </m:e>
                        </m:d>
                      </m:e>
                    </m:nary>
                  </m:oMath>
                </a14:m>
                <a:endParaRPr lang="en-US" b="0" dirty="0">
                  <a:solidFill>
                    <a:srgbClr val="000000"/>
                  </a:solidFill>
                </a:endParaRPr>
              </a:p>
              <a:p>
                <a:pPr>
                  <a:buFont typeface="Marlett" pitchFamily="26" charset="0"/>
                  <a:buNone/>
                </a:pPr>
                <a:r>
                  <a:rPr lang="en-US" dirty="0"/>
                  <a:t>will be induced in </a:t>
                </a:r>
                <a:r>
                  <a:rPr lang="en-US" i="1" dirty="0"/>
                  <a:t>R</a:t>
                </a:r>
                <a:r>
                  <a:rPr lang="en-US" dirty="0"/>
                  <a:t>. In general, </a:t>
                </a:r>
                <a14:m>
                  <m:oMath xmlns:m="http://schemas.openxmlformats.org/officeDocument/2006/math">
                    <m:r>
                      <a:rPr lang="is-IS" b="1" i="1" dirty="0">
                        <a:solidFill>
                          <a:srgbClr val="000000"/>
                        </a:solidFill>
                        <a:latin typeface="Cambria Math" charset="0"/>
                        <a:ea typeface="Cambria Math" charset="0"/>
                        <a:cs typeface="Cambria Math" charset="0"/>
                      </a:rPr>
                      <m:t>𝜹</m:t>
                    </m:r>
                    <m:r>
                      <a:rPr lang="en-US" b="1" i="1" dirty="0">
                        <a:solidFill>
                          <a:srgbClr val="000000"/>
                        </a:solidFill>
                        <a:latin typeface="Cambria Math" charset="0"/>
                        <a:ea typeface="Cambria Math" charset="0"/>
                        <a:cs typeface="Cambria Math" charset="0"/>
                      </a:rPr>
                      <m:t>𝑹</m:t>
                    </m:r>
                    <m:r>
                      <a:rPr lang="en-US" i="1" dirty="0" smtClean="0">
                        <a:solidFill>
                          <a:srgbClr val="000000"/>
                        </a:solidFill>
                        <a:latin typeface="Cambria Math" charset="0"/>
                        <a:ea typeface="Cambria Math" charset="0"/>
                        <a:cs typeface="Cambria Math" charset="0"/>
                      </a:rPr>
                      <m:t>≠</m:t>
                    </m:r>
                    <m:r>
                      <a:rPr lang="en-US" i="1" dirty="0">
                        <a:solidFill>
                          <a:srgbClr val="000000"/>
                        </a:solidFill>
                        <a:latin typeface="Cambria Math" charset="0"/>
                        <a:ea typeface="Cambria Math" charset="0"/>
                        <a:cs typeface="Cambria Math" charset="0"/>
                      </a:rPr>
                      <m:t>0</m:t>
                    </m:r>
                  </m:oMath>
                </a14:m>
                <a:r>
                  <a:rPr lang="en-US" dirty="0"/>
                  <a:t>. </a:t>
                </a:r>
              </a:p>
              <a:p>
                <a:pPr>
                  <a:buFont typeface="Marlett" pitchFamily="26" charset="0"/>
                  <a:buNone/>
                </a:pPr>
                <a:r>
                  <a:rPr lang="en-US" dirty="0"/>
                  <a:t>But, if the function </a:t>
                </a:r>
                <a:r>
                  <a:rPr lang="en-US" b="1" i="1" dirty="0"/>
                  <a:t>f</a:t>
                </a:r>
                <a:r>
                  <a:rPr lang="en-US" dirty="0"/>
                  <a:t> is flexible enough then we shall be able to reach the minimum of </a:t>
                </a:r>
                <a:r>
                  <a:rPr lang="en-US" i="1" dirty="0"/>
                  <a:t>R</a:t>
                </a:r>
                <a:r>
                  <a:rPr lang="en-US" dirty="0"/>
                  <a:t>, where</a:t>
                </a:r>
                <a14:m>
                  <m:oMath xmlns:m="http://schemas.openxmlformats.org/officeDocument/2006/math">
                    <m:r>
                      <a:rPr lang="en-US" b="0" i="0" dirty="0" smtClean="0">
                        <a:solidFill>
                          <a:srgbClr val="000000"/>
                        </a:solidFill>
                        <a:latin typeface="Cambria Math" charset="0"/>
                        <a:ea typeface="Cambria Math" charset="0"/>
                        <a:cs typeface="Cambria Math" charset="0"/>
                      </a:rPr>
                      <m:t> </m:t>
                    </m:r>
                    <m:r>
                      <a:rPr lang="is-IS" b="1" i="1" dirty="0">
                        <a:solidFill>
                          <a:srgbClr val="000000"/>
                        </a:solidFill>
                        <a:latin typeface="Cambria Math" charset="0"/>
                        <a:ea typeface="Cambria Math" charset="0"/>
                        <a:cs typeface="Cambria Math" charset="0"/>
                      </a:rPr>
                      <m:t>𝜹</m:t>
                    </m:r>
                    <m:r>
                      <a:rPr lang="en-US" b="1" i="1" dirty="0">
                        <a:solidFill>
                          <a:srgbClr val="000000"/>
                        </a:solidFill>
                        <a:latin typeface="Cambria Math" charset="0"/>
                        <a:ea typeface="Cambria Math" charset="0"/>
                        <a:cs typeface="Cambria Math" charset="0"/>
                      </a:rPr>
                      <m:t>𝑹</m:t>
                    </m:r>
                    <m:r>
                      <a:rPr lang="en-US" b="1" i="1" dirty="0" smtClean="0">
                        <a:solidFill>
                          <a:srgbClr val="000000"/>
                        </a:solidFill>
                        <a:latin typeface="Cambria Math" charset="0"/>
                        <a:ea typeface="Cambria Math" charset="0"/>
                        <a:cs typeface="Cambria Math" charset="0"/>
                      </a:rPr>
                      <m:t>=</m:t>
                    </m:r>
                    <m:r>
                      <a:rPr lang="en-US" b="0" i="1" dirty="0" smtClean="0">
                        <a:solidFill>
                          <a:srgbClr val="000000"/>
                        </a:solidFill>
                        <a:latin typeface="Cambria Math" charset="0"/>
                        <a:ea typeface="Cambria Math" charset="0"/>
                        <a:cs typeface="Cambria Math" charset="0"/>
                      </a:rPr>
                      <m:t>0</m:t>
                    </m:r>
                  </m:oMath>
                </a14:m>
                <a:r>
                  <a:rPr lang="en-US" dirty="0"/>
                  <a:t>. </a:t>
                </a:r>
              </a:p>
              <a:p>
                <a:pPr>
                  <a:buFont typeface="Marlett" pitchFamily="26" charset="0"/>
                  <a:buNone/>
                </a:pPr>
                <a:endParaRPr lang="en-US" dirty="0"/>
              </a:p>
              <a:p>
                <a:pPr>
                  <a:buFont typeface="Marlett" pitchFamily="26" charset="0"/>
                  <a:buNone/>
                </a:pPr>
                <a:r>
                  <a:rPr lang="en-US" dirty="0"/>
                  <a:t>But, the only way to guarantee that </a:t>
                </a:r>
                <a14:m>
                  <m:oMath xmlns:m="http://schemas.openxmlformats.org/officeDocument/2006/math">
                    <m:r>
                      <a:rPr lang="is-IS" b="1" i="1" dirty="0">
                        <a:solidFill>
                          <a:srgbClr val="000000"/>
                        </a:solidFill>
                        <a:latin typeface="Cambria Math" charset="0"/>
                        <a:ea typeface="Cambria Math" charset="0"/>
                        <a:cs typeface="Cambria Math" charset="0"/>
                      </a:rPr>
                      <m:t>𝜹</m:t>
                    </m:r>
                    <m:r>
                      <a:rPr lang="en-US" b="1" i="1" dirty="0">
                        <a:solidFill>
                          <a:srgbClr val="000000"/>
                        </a:solidFill>
                        <a:latin typeface="Cambria Math" charset="0"/>
                        <a:ea typeface="Cambria Math" charset="0"/>
                        <a:cs typeface="Cambria Math" charset="0"/>
                      </a:rPr>
                      <m:t>𝑹</m:t>
                    </m:r>
                    <m:r>
                      <a:rPr lang="en-US" b="1" i="1" dirty="0">
                        <a:solidFill>
                          <a:srgbClr val="000000"/>
                        </a:solidFill>
                        <a:latin typeface="Cambria Math" charset="0"/>
                        <a:ea typeface="Cambria Math" charset="0"/>
                        <a:cs typeface="Cambria Math" charset="0"/>
                      </a:rPr>
                      <m:t>=</m:t>
                    </m:r>
                    <m:r>
                      <a:rPr lang="en-US" i="1" dirty="0">
                        <a:solidFill>
                          <a:srgbClr val="000000"/>
                        </a:solidFill>
                        <a:latin typeface="Cambria Math" charset="0"/>
                        <a:ea typeface="Cambria Math" charset="0"/>
                        <a:cs typeface="Cambria Math" charset="0"/>
                      </a:rPr>
                      <m:t>0</m:t>
                    </m:r>
                  </m:oMath>
                </a14:m>
                <a:r>
                  <a:rPr lang="en-US" dirty="0"/>
                  <a:t> for all </a:t>
                </a:r>
                <a14:m>
                  <m:oMath xmlns:m="http://schemas.openxmlformats.org/officeDocument/2006/math">
                    <m:r>
                      <a:rPr lang="is-IS" b="1" i="1" dirty="0" smtClean="0">
                        <a:solidFill>
                          <a:srgbClr val="C00000"/>
                        </a:solidFill>
                        <a:latin typeface="Cambria Math" charset="0"/>
                        <a:ea typeface="Cambria Math" charset="0"/>
                        <a:cs typeface="Cambria Math" charset="0"/>
                      </a:rPr>
                      <m:t>𝜹</m:t>
                    </m:r>
                    <m:r>
                      <a:rPr lang="en-US" b="1" i="1" dirty="0">
                        <a:solidFill>
                          <a:srgbClr val="C00000"/>
                        </a:solidFill>
                        <a:latin typeface="Cambria Math" charset="0"/>
                        <a:ea typeface="Cambria Math" charset="0"/>
                        <a:cs typeface="Cambria Math" charset="0"/>
                      </a:rPr>
                      <m:t>𝒇</m:t>
                    </m:r>
                  </m:oMath>
                </a14:m>
                <a:r>
                  <a:rPr lang="en-US" b="1" dirty="0">
                    <a:solidFill>
                      <a:srgbClr val="C00000"/>
                    </a:solidFill>
                  </a:rPr>
                  <a:t> </a:t>
                </a:r>
                <a:r>
                  <a:rPr lang="en-US" dirty="0"/>
                  <a:t>and for all </a:t>
                </a:r>
                <a:r>
                  <a:rPr lang="en-US" b="1" i="1" dirty="0"/>
                  <a:t>x</a:t>
                </a:r>
                <a:r>
                  <a:rPr lang="en-US" dirty="0"/>
                  <a:t> is if the quantity in brackets is </a:t>
                </a:r>
                <a:r>
                  <a:rPr lang="en-US" i="1" dirty="0">
                    <a:solidFill>
                      <a:srgbClr val="0033CC"/>
                    </a:solidFill>
                  </a:rPr>
                  <a:t>zero</a:t>
                </a:r>
                <a:r>
                  <a:rPr lang="en-US" dirty="0"/>
                  <a:t>, that is, if</a:t>
                </a:r>
              </a:p>
              <a:p>
                <a:pPr>
                  <a:buFont typeface="Marlett" pitchFamily="26" charset="0"/>
                  <a:buNone/>
                </a:pPr>
                <a:endParaRPr lang="en-US" dirty="0"/>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2"/>
                <a:stretch>
                  <a:fillRect l="-1142" t="-1050" r="-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Box 6">
                <a:extLst>
                  <a:ext uri="{FF2B5EF4-FFF2-40B4-BE49-F238E27FC236}">
                    <a16:creationId xmlns:a16="http://schemas.microsoft.com/office/drawing/2014/main" id="{1235259E-18E0-8E4F-9F89-EFA0C9CFD060}"/>
                  </a:ext>
                </a:extLst>
              </p:cNvPr>
              <p:cNvSpPr txBox="1">
                <a:spLocks noChangeArrowheads="1"/>
              </p:cNvSpPr>
              <p:nvPr/>
            </p:nvSpPr>
            <p:spPr bwMode="auto">
              <a:xfrm>
                <a:off x="2819400" y="5263669"/>
                <a:ext cx="3362459" cy="1060931"/>
              </a:xfrm>
              <a:prstGeom prst="rect">
                <a:avLst/>
              </a:prstGeom>
              <a:solidFill>
                <a:srgbClr val="FFFFCC"/>
              </a:solidFill>
              <a:ln w="38100">
                <a:solidFill>
                  <a:schemeClr val="accent1"/>
                </a:solidFill>
                <a:miter lim="800000"/>
                <a:headEnd type="none" w="sm" len="sm"/>
                <a:tailEnd type="none" w="sm" len="sm"/>
              </a:ln>
              <a:effectLst/>
            </p:spPr>
            <p:txBody>
              <a:bodyPr wrap="none">
                <a:prstTxWarp prst="textNoShape">
                  <a:avLst/>
                </a:prstTxWarp>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𝑝</m:t>
                          </m:r>
                          <m:d>
                            <m:dPr>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𝑑𝑦</m:t>
                          </m:r>
                        </m:e>
                      </m:nary>
                    </m:oMath>
                  </m:oMathPara>
                </a14:m>
                <a:endParaRPr lang="en-US" dirty="0">
                  <a:solidFill>
                    <a:srgbClr val="0000FF"/>
                  </a:solidFill>
                  <a:effectLst>
                    <a:outerShdw blurRad="38100" dist="38100" dir="2700000" algn="tl">
                      <a:srgbClr val="DDDDDD"/>
                    </a:outerShdw>
                  </a:effectLst>
                </a:endParaRPr>
              </a:p>
            </p:txBody>
          </p:sp>
        </mc:Choice>
        <mc:Fallback xmlns="">
          <p:sp>
            <p:nvSpPr>
              <p:cNvPr id="5" name="Text Box 6">
                <a:extLst>
                  <a:ext uri="{FF2B5EF4-FFF2-40B4-BE49-F238E27FC236}">
                    <a16:creationId xmlns:a16="http://schemas.microsoft.com/office/drawing/2014/main" id="{1235259E-18E0-8E4F-9F89-EFA0C9CFD060}"/>
                  </a:ext>
                </a:extLst>
              </p:cNvPr>
              <p:cNvSpPr txBox="1">
                <a:spLocks noRot="1" noChangeAspect="1" noMove="1" noResize="1" noEditPoints="1" noAdjustHandles="1" noChangeArrowheads="1" noChangeShapeType="1" noTextEdit="1"/>
              </p:cNvSpPr>
              <p:nvPr/>
            </p:nvSpPr>
            <p:spPr bwMode="auto">
              <a:xfrm>
                <a:off x="2819400" y="5263669"/>
                <a:ext cx="3362459" cy="1060931"/>
              </a:xfrm>
              <a:prstGeom prst="rect">
                <a:avLst/>
              </a:prstGeom>
              <a:blipFill>
                <a:blip r:embed="rId3"/>
                <a:stretch>
                  <a:fillRect l="-6320" t="-131818" b="-182955"/>
                </a:stretch>
              </a:blipFill>
              <a:ln w="38100">
                <a:solidFill>
                  <a:schemeClr val="accent1"/>
                </a:solidFill>
                <a:miter lim="800000"/>
                <a:headEnd type="none" w="sm" len="sm"/>
                <a:tailEnd type="none" w="sm" len="sm"/>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2FFA5AC-3876-DD4C-B172-5C3F7AFF1E05}"/>
              </a:ext>
            </a:extLst>
          </p:cNvPr>
          <p:cNvSpPr>
            <a:spLocks noGrp="1"/>
          </p:cNvSpPr>
          <p:nvPr>
            <p:ph type="sldNum" sz="quarter" idx="11"/>
          </p:nvPr>
        </p:nvSpPr>
        <p:spPr/>
        <p:txBody>
          <a:bodyPr/>
          <a:lstStyle/>
          <a:p>
            <a:pPr>
              <a:defRPr/>
            </a:pPr>
            <a:fld id="{046487E0-6C48-9842-89A3-09BD27C7057F}" type="slidenum">
              <a:rPr lang="en-US" smtClean="0"/>
              <a:pPr>
                <a:defRPr/>
              </a:pPr>
              <a:t>15</a:t>
            </a:fld>
            <a:endParaRPr lang="en-US"/>
          </a:p>
        </p:txBody>
      </p:sp>
    </p:spTree>
    <p:extLst>
      <p:ext uri="{BB962C8B-B14F-4D97-AF65-F5344CB8AC3E}">
        <p14:creationId xmlns:p14="http://schemas.microsoft.com/office/powerpoint/2010/main" val="807746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9">
                                            <p:txEl>
                                              <p:pRg st="3" end="3"/>
                                            </p:txEl>
                                          </p:spTgt>
                                        </p:tgtEl>
                                        <p:attrNameLst>
                                          <p:attrName>style.visibility</p:attrName>
                                        </p:attrNameLst>
                                      </p:cBhvr>
                                      <p:to>
                                        <p:strVal val="visible"/>
                                      </p:to>
                                    </p:set>
                                    <p:animEffect transition="in" filter="fade">
                                      <p:cBhvr>
                                        <p:cTn id="7" dur="500"/>
                                        <p:tgtEl>
                                          <p:spTgt spid="1433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39">
                                            <p:txEl>
                                              <p:pRg st="5" end="5"/>
                                            </p:txEl>
                                          </p:spTgt>
                                        </p:tgtEl>
                                        <p:attrNameLst>
                                          <p:attrName>style.visibility</p:attrName>
                                        </p:attrNameLst>
                                      </p:cBhvr>
                                      <p:to>
                                        <p:strVal val="visible"/>
                                      </p:to>
                                    </p:set>
                                    <p:animEffect transition="in" filter="fade">
                                      <p:cBhvr>
                                        <p:cTn id="12" dur="500"/>
                                        <p:tgtEl>
                                          <p:spTgt spid="14339">
                                            <p:txEl>
                                              <p:pRg st="5" end="5"/>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0033CC"/>
                </a:solidFill>
              </a:rPr>
              <a:t>Classification</a:t>
            </a:r>
            <a:endParaRPr lang="en-US" dirty="0">
              <a:solidFill>
                <a:srgbClr val="22A5FF"/>
              </a:solidFill>
            </a:endParaRP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lstStyle/>
              <a:p>
                <a:pPr>
                  <a:buFont typeface="Marlett" pitchFamily="26" charset="0"/>
                  <a:buNone/>
                </a:pPr>
                <a:r>
                  <a:rPr lang="en-US" dirty="0"/>
                  <a:t>Recall that </a:t>
                </a:r>
                <a:r>
                  <a:rPr lang="en-US" dirty="0">
                    <a:solidFill>
                      <a:srgbClr val="0033CC"/>
                    </a:solidFill>
                  </a:rPr>
                  <a:t>Bayes’ theorem </a:t>
                </a:r>
                <a:r>
                  <a:rPr lang="en-US" dirty="0"/>
                  <a:t>is</a:t>
                </a:r>
              </a:p>
              <a:p>
                <a:pPr lvl="2">
                  <a:buFont typeface="Marlett" pitchFamily="26" charse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solidFill>
                                <a:srgbClr val="0033CC"/>
                              </a:solidFill>
                              <a:latin typeface="Cambria Math" panose="02040503050406030204" pitchFamily="18" charset="0"/>
                            </a:rPr>
                            <m:t>𝑦</m:t>
                          </m:r>
                        </m:e>
                        <m:e>
                          <m:r>
                            <a:rPr lang="en-US" i="1">
                              <a:latin typeface="Cambria Math" panose="02040503050406030204" pitchFamily="18" charset="0"/>
                            </a:rPr>
                            <m:t>𝑥</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solidFill>
                                <a:srgbClr val="0033CC"/>
                              </a:solidFill>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e>
                            <m:e>
                              <m:r>
                                <a:rPr lang="en-US" b="0" i="1" smtClean="0">
                                  <a:solidFill>
                                    <a:srgbClr val="0033CC"/>
                                  </a:solidFill>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r>
                            <a:rPr lang="en-US" b="0" i="1" smtClean="0">
                              <a:solidFill>
                                <a:srgbClr val="0033CC"/>
                              </a:solidFill>
                              <a:latin typeface="Cambria Math" panose="02040503050406030204" pitchFamily="18" charset="0"/>
                            </a:rPr>
                            <m:t>𝑦</m:t>
                          </m:r>
                          <m:r>
                            <a:rPr lang="en-US" i="1">
                              <a:latin typeface="Cambria Math" panose="02040503050406030204" pitchFamily="18" charset="0"/>
                            </a:rPr>
                            <m:t>)</m:t>
                          </m:r>
                        </m:num>
                        <m:den>
                          <m:nary>
                            <m:naryPr>
                              <m:limLoc m:val="undOvr"/>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e>
                                <m:e>
                                  <m:r>
                                    <a:rPr lang="en-US" i="1" smtClean="0">
                                      <a:solidFill>
                                        <a:srgbClr val="0033CC"/>
                                      </a:solidFill>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smtClean="0">
                                      <a:solidFill>
                                        <a:srgbClr val="0033CC"/>
                                      </a:solidFill>
                                      <a:latin typeface="Cambria Math" panose="02040503050406030204" pitchFamily="18" charset="0"/>
                                    </a:rPr>
                                    <m:t>𝑦</m:t>
                                  </m:r>
                                </m:e>
                              </m:d>
                              <m:r>
                                <a:rPr lang="en-US" b="0" i="1" smtClean="0">
                                  <a:latin typeface="Cambria Math" panose="02040503050406030204" pitchFamily="18" charset="0"/>
                                </a:rPr>
                                <m:t>𝑑</m:t>
                              </m:r>
                              <m:r>
                                <a:rPr lang="en-US" b="0" i="1" smtClean="0">
                                  <a:solidFill>
                                    <a:srgbClr val="0033CC"/>
                                  </a:solidFill>
                                  <a:latin typeface="Cambria Math" panose="02040503050406030204" pitchFamily="18" charset="0"/>
                                </a:rPr>
                                <m:t>𝑦</m:t>
                              </m:r>
                            </m:e>
                          </m:nary>
                        </m:den>
                      </m:f>
                    </m:oMath>
                  </m:oMathPara>
                </a14:m>
                <a:endParaRPr lang="en-US" dirty="0"/>
              </a:p>
              <a:p>
                <a:pPr>
                  <a:buNone/>
                </a:pPr>
                <a:r>
                  <a:rPr lang="en-US" dirty="0"/>
                  <a:t>Now assign the target value </a:t>
                </a:r>
                <a:r>
                  <a:rPr lang="en-US" b="1" i="1" dirty="0">
                    <a:solidFill>
                      <a:srgbClr val="0033CC"/>
                    </a:solidFill>
                  </a:rPr>
                  <a:t>y</a:t>
                </a:r>
                <a:r>
                  <a:rPr lang="en-US" b="1" dirty="0">
                    <a:solidFill>
                      <a:srgbClr val="0033CC"/>
                    </a:solidFill>
                  </a:rPr>
                  <a:t> = 1 </a:t>
                </a:r>
                <a:r>
                  <a:rPr lang="en-US" dirty="0"/>
                  <a:t>to objects of class </a:t>
                </a:r>
                <a:r>
                  <a:rPr lang="en-US" b="1" i="1" dirty="0">
                    <a:solidFill>
                      <a:srgbClr val="0033CC"/>
                    </a:solidFill>
                  </a:rPr>
                  <a:t>s</a:t>
                </a:r>
                <a:r>
                  <a:rPr lang="en-US" dirty="0"/>
                  <a:t> and target value </a:t>
                </a:r>
                <a:r>
                  <a:rPr lang="en-US" b="1" i="1" dirty="0">
                    <a:solidFill>
                      <a:srgbClr val="FF0000"/>
                    </a:solidFill>
                  </a:rPr>
                  <a:t>y</a:t>
                </a:r>
                <a:r>
                  <a:rPr lang="en-US" b="1" dirty="0">
                    <a:solidFill>
                      <a:srgbClr val="FF0000"/>
                    </a:solidFill>
                  </a:rPr>
                  <a:t> = 0 </a:t>
                </a:r>
                <a:r>
                  <a:rPr lang="en-US" dirty="0"/>
                  <a:t>to objects of class </a:t>
                </a:r>
                <a:r>
                  <a:rPr lang="en-US" b="1" i="1" dirty="0">
                    <a:solidFill>
                      <a:srgbClr val="FF0000"/>
                    </a:solidFill>
                  </a:rPr>
                  <a:t>b</a:t>
                </a:r>
                <a:r>
                  <a:rPr lang="en-US" b="1" i="1" dirty="0"/>
                  <a:t>.</a:t>
                </a:r>
              </a:p>
              <a:p>
                <a:pPr>
                  <a:buNone/>
                </a:pPr>
                <a:endParaRPr lang="en-US" b="1" i="1" dirty="0"/>
              </a:p>
              <a:p>
                <a:pPr>
                  <a:buNone/>
                </a:pPr>
                <a:r>
                  <a:rPr lang="en-US" dirty="0"/>
                  <a:t>Then</a:t>
                </a:r>
              </a:p>
              <a:p>
                <a:pPr>
                  <a:buNone/>
                </a:pPr>
                <a:endParaRPr lang="en-US" dirty="0"/>
              </a:p>
              <a:p>
                <a:pPr>
                  <a:buNone/>
                </a:pPr>
                <a:endParaRPr lang="en-US" dirty="0"/>
              </a:p>
              <a:p>
                <a:pPr>
                  <a:buNone/>
                </a:pPr>
                <a:endParaRPr lang="en-US" dirty="0"/>
              </a:p>
              <a:p>
                <a:pPr>
                  <a:buNone/>
                </a:pPr>
                <a:r>
                  <a:rPr lang="en-US" dirty="0"/>
                  <a:t>That is, the function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equals the </a:t>
                </a:r>
                <a:r>
                  <a:rPr lang="en-US" dirty="0">
                    <a:solidFill>
                      <a:srgbClr val="0033CC"/>
                    </a:solidFill>
                  </a:rPr>
                  <a:t>class probability</a:t>
                </a:r>
                <a:r>
                  <a:rPr lang="en-US" dirty="0"/>
                  <a:t>.</a:t>
                </a:r>
              </a:p>
              <a:p>
                <a:pPr>
                  <a:buNone/>
                </a:pPr>
                <a:r>
                  <a:rPr lang="en-US" dirty="0"/>
                  <a:t>		</a:t>
                </a:r>
              </a:p>
              <a:p>
                <a:pPr>
                  <a:buNone/>
                </a:pPr>
                <a:endParaRPr lang="en-US" b="1" i="1" dirty="0"/>
              </a:p>
              <a:p>
                <a:pPr>
                  <a:buNone/>
                </a:pPr>
                <a:endParaRPr lang="en-US" dirty="0"/>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2"/>
                <a:stretch>
                  <a:fillRect l="-1142" t="-1050" b="-1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Box 6">
                <a:extLst>
                  <a:ext uri="{FF2B5EF4-FFF2-40B4-BE49-F238E27FC236}">
                    <a16:creationId xmlns:a16="http://schemas.microsoft.com/office/drawing/2014/main" id="{4FBE7EB7-6452-3448-BC1C-EBC64F3DCEF9}"/>
                  </a:ext>
                </a:extLst>
              </p:cNvPr>
              <p:cNvSpPr txBox="1">
                <a:spLocks noChangeArrowheads="1"/>
              </p:cNvSpPr>
              <p:nvPr/>
            </p:nvSpPr>
            <p:spPr bwMode="auto">
              <a:xfrm>
                <a:off x="2200521" y="4038600"/>
                <a:ext cx="4676601" cy="1430263"/>
              </a:xfrm>
              <a:prstGeom prst="rect">
                <a:avLst/>
              </a:prstGeom>
              <a:solidFill>
                <a:srgbClr val="FFFFCC"/>
              </a:solidFill>
              <a:ln w="38100">
                <a:solidFill>
                  <a:schemeClr val="accent1"/>
                </a:solidFill>
                <a:miter lim="800000"/>
                <a:headEnd type="none" w="sm" len="sm"/>
                <a:tailEnd type="none" w="sm" len="sm"/>
              </a:ln>
              <a:effectLst/>
            </p:spPr>
            <p:txBody>
              <a:bodyPr wrap="none">
                <a:prstTxWarp prst="textNoShape">
                  <a:avLst/>
                </a:prstTxWarp>
                <a:spAutoFit/>
              </a:bodyPr>
              <a:lstStyle/>
              <a:p>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𝑝</m:t>
                          </m:r>
                          <m:d>
                            <m:dPr>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𝑑𝑥</m:t>
                          </m:r>
                        </m:e>
                      </m:nary>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𝑥</m:t>
                          </m:r>
                        </m:e>
                      </m:d>
                    </m:oMath>
                  </m:oMathPara>
                </a14:m>
                <a:endParaRPr lang="en-US" b="0" i="1" dirty="0">
                  <a:solidFill>
                    <a:schemeClr val="tx1"/>
                  </a:solidFill>
                  <a:latin typeface="Cambria Math" panose="02040503050406030204" pitchFamily="18" charset="0"/>
                </a:endParaRPr>
              </a:p>
              <a:p>
                <a:r>
                  <a:rPr lang="en-US" b="0" dirty="0">
                    <a:solidFill>
                      <a:schemeClr val="tx1"/>
                    </a:solidFill>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1" i="1" smtClean="0">
                        <a:solidFill>
                          <a:srgbClr val="0033CC"/>
                        </a:solidFill>
                        <a:latin typeface="Cambria Math" panose="02040503050406030204" pitchFamily="18" charset="0"/>
                      </a:rPr>
                      <m:t>𝒔</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a14:m>
                <a:endParaRPr lang="en-US" b="0" dirty="0">
                  <a:solidFill>
                    <a:srgbClr val="0000FF"/>
                  </a:solidFill>
                  <a:effectLst>
                    <a:outerShdw blurRad="38100" dist="38100" dir="2700000" algn="tl">
                      <a:srgbClr val="DDDDDD"/>
                    </a:outerShdw>
                  </a:effectLst>
                </a:endParaRPr>
              </a:p>
            </p:txBody>
          </p:sp>
        </mc:Choice>
        <mc:Fallback xmlns="">
          <p:sp>
            <p:nvSpPr>
              <p:cNvPr id="6" name="Text Box 6">
                <a:extLst>
                  <a:ext uri="{FF2B5EF4-FFF2-40B4-BE49-F238E27FC236}">
                    <a16:creationId xmlns:a16="http://schemas.microsoft.com/office/drawing/2014/main" id="{4FBE7EB7-6452-3448-BC1C-EBC64F3DCEF9}"/>
                  </a:ext>
                </a:extLst>
              </p:cNvPr>
              <p:cNvSpPr txBox="1">
                <a:spLocks noRot="1" noChangeAspect="1" noMove="1" noResize="1" noEditPoints="1" noAdjustHandles="1" noChangeArrowheads="1" noChangeShapeType="1" noTextEdit="1"/>
              </p:cNvSpPr>
              <p:nvPr/>
            </p:nvSpPr>
            <p:spPr bwMode="auto">
              <a:xfrm>
                <a:off x="2200521" y="4038600"/>
                <a:ext cx="4676601" cy="1430263"/>
              </a:xfrm>
              <a:prstGeom prst="rect">
                <a:avLst/>
              </a:prstGeom>
              <a:blipFill>
                <a:blip r:embed="rId3"/>
                <a:stretch>
                  <a:fillRect l="-4558" t="-99145" b="-111966"/>
                </a:stretch>
              </a:blipFill>
              <a:ln w="38100">
                <a:solidFill>
                  <a:schemeClr val="accent1"/>
                </a:solidFill>
                <a:miter lim="800000"/>
                <a:headEnd type="none" w="sm" len="sm"/>
                <a:tailEnd type="none" w="sm" len="sm"/>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C8F8F93-000C-E343-AACD-2FBB3DFBEE95}"/>
              </a:ext>
            </a:extLst>
          </p:cNvPr>
          <p:cNvSpPr>
            <a:spLocks noGrp="1"/>
          </p:cNvSpPr>
          <p:nvPr>
            <p:ph type="sldNum" sz="quarter" idx="11"/>
          </p:nvPr>
        </p:nvSpPr>
        <p:spPr/>
        <p:txBody>
          <a:bodyPr/>
          <a:lstStyle/>
          <a:p>
            <a:pPr>
              <a:defRPr/>
            </a:pPr>
            <a:fld id="{046487E0-6C48-9842-89A3-09BD27C7057F}" type="slidenum">
              <a:rPr lang="en-US" smtClean="0"/>
              <a:pPr>
                <a:defRPr/>
              </a:pPr>
              <a:t>16</a:t>
            </a:fld>
            <a:endParaRPr lang="en-US"/>
          </a:p>
        </p:txBody>
      </p:sp>
    </p:spTree>
    <p:extLst>
      <p:ext uri="{BB962C8B-B14F-4D97-AF65-F5344CB8AC3E}">
        <p14:creationId xmlns:p14="http://schemas.microsoft.com/office/powerpoint/2010/main" val="9178339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dirty="0"/>
              <a:t>Classification</a:t>
            </a:r>
            <a:endParaRPr lang="en-US" dirty="0">
              <a:solidFill>
                <a:srgbClr val="22A5FF"/>
              </a:solidFill>
            </a:endParaRPr>
          </a:p>
        </p:txBody>
      </p:sp>
      <mc:AlternateContent xmlns:mc="http://schemas.openxmlformats.org/markup-compatibility/2006" xmlns:a14="http://schemas.microsoft.com/office/drawing/2010/main">
        <mc:Choice Requires="a14">
          <p:sp>
            <p:nvSpPr>
              <p:cNvPr id="12" name="Content Placeholder 11"/>
              <p:cNvSpPr>
                <a:spLocks noGrp="1"/>
              </p:cNvSpPr>
              <p:nvPr>
                <p:ph idx="1"/>
              </p:nvPr>
            </p:nvSpPr>
            <p:spPr>
              <a:xfrm>
                <a:off x="711200" y="1295400"/>
                <a:ext cx="7975600" cy="4819650"/>
              </a:xfrm>
              <a:noFill/>
            </p:spPr>
            <p:txBody>
              <a:bodyPr/>
              <a:lstStyle/>
              <a:p>
                <a:pPr>
                  <a:buNone/>
                </a:pPr>
                <a:r>
                  <a:rPr lang="en-US" dirty="0"/>
                  <a:t>In 1990*, the result</a:t>
                </a:r>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rgbClr val="0033CC"/>
                              </a:solidFill>
                              <a:latin typeface="Cambria Math" panose="02040503050406030204" pitchFamily="18" charset="0"/>
                            </a:rPr>
                            <m:t>𝑠</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solidFill>
                                <a:srgbClr val="0033CC"/>
                              </a:solidFill>
                              <a:latin typeface="Cambria Math" panose="02040503050406030204" pitchFamily="18" charset="0"/>
                            </a:rPr>
                            <m:t>𝑠</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e>
                              <m:r>
                                <a:rPr lang="en-US" b="0" i="1" smtClean="0">
                                  <a:solidFill>
                                    <a:srgbClr val="0033CC"/>
                                  </a:solidFill>
                                  <a:latin typeface="Cambria Math" panose="02040503050406030204" pitchFamily="18" charset="0"/>
                                </a:rPr>
                                <m:t>𝑠</m:t>
                              </m:r>
                            </m:e>
                          </m:d>
                          <m:r>
                            <a:rPr lang="en-US" b="0" i="1" smtClean="0">
                              <a:solidFill>
                                <a:schemeClr val="tx1"/>
                              </a:solidFill>
                              <a:latin typeface="Cambria Math" panose="02040503050406030204" pitchFamily="18" charset="0"/>
                            </a:rPr>
                            <m:t>𝑝</m:t>
                          </m:r>
                          <m:d>
                            <m:dPr>
                              <m:ctrlPr>
                                <a:rPr lang="en-US" i="1" smtClean="0">
                                  <a:solidFill>
                                    <a:schemeClr val="tx1"/>
                                  </a:solidFill>
                                  <a:latin typeface="Cambria Math" panose="02040503050406030204" pitchFamily="18" charset="0"/>
                                </a:rPr>
                              </m:ctrlPr>
                            </m:dPr>
                            <m:e>
                              <m:r>
                                <a:rPr lang="en-US" b="0" i="1" smtClean="0">
                                  <a:solidFill>
                                    <a:srgbClr val="0033CC"/>
                                  </a:solidFill>
                                  <a:latin typeface="Cambria Math" panose="02040503050406030204" pitchFamily="18" charset="0"/>
                                </a:rPr>
                                <m:t>𝑠</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solidFill>
                                    <a:srgbClr val="0033CC"/>
                                  </a:solidFill>
                                  <a:latin typeface="Cambria Math" panose="02040503050406030204" pitchFamily="18" charset="0"/>
                                </a:rPr>
                                <m:t>𝑠</m:t>
                              </m:r>
                            </m:e>
                          </m:d>
                          <m:r>
                            <a:rPr lang="en-US" i="1">
                              <a:latin typeface="Cambria Math" panose="02040503050406030204" pitchFamily="18" charset="0"/>
                            </a:rPr>
                            <m:t>𝑝</m:t>
                          </m:r>
                          <m:d>
                            <m:dPr>
                              <m:ctrlPr>
                                <a:rPr lang="en-US" i="1">
                                  <a:latin typeface="Cambria Math" panose="02040503050406030204" pitchFamily="18" charset="0"/>
                                </a:rPr>
                              </m:ctrlPr>
                            </m:dPr>
                            <m:e>
                              <m:r>
                                <a:rPr lang="en-US" i="1">
                                  <a:solidFill>
                                    <a:srgbClr val="0033CC"/>
                                  </a:solidFill>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smtClean="0">
                                  <a:solidFill>
                                    <a:srgbClr val="FF0000"/>
                                  </a:solidFill>
                                  <a:latin typeface="Cambria Math" panose="02040503050406030204" pitchFamily="18" charset="0"/>
                                </a:rPr>
                                <m:t>𝑏</m:t>
                              </m:r>
                            </m:e>
                          </m:d>
                          <m:r>
                            <a:rPr lang="en-US" i="1">
                              <a:latin typeface="Cambria Math" panose="02040503050406030204" pitchFamily="18" charset="0"/>
                            </a:rPr>
                            <m:t>𝑝</m:t>
                          </m:r>
                          <m:r>
                            <a:rPr lang="en-US" i="1">
                              <a:latin typeface="Cambria Math" panose="02040503050406030204" pitchFamily="18" charset="0"/>
                            </a:rPr>
                            <m:t>(</m:t>
                          </m:r>
                          <m:r>
                            <a:rPr lang="en-US" i="1" smtClean="0">
                              <a:solidFill>
                                <a:srgbClr val="FF0000"/>
                              </a:solidFill>
                              <a:latin typeface="Cambria Math" panose="02040503050406030204" pitchFamily="18" charset="0"/>
                            </a:rPr>
                            <m:t>𝑏</m:t>
                          </m:r>
                          <m:r>
                            <a:rPr lang="en-US" i="1">
                              <a:latin typeface="Cambria Math" panose="02040503050406030204" pitchFamily="18" charset="0"/>
                            </a:rPr>
                            <m:t>)</m:t>
                          </m:r>
                        </m:den>
                      </m:f>
                    </m:oMath>
                  </m:oMathPara>
                </a14:m>
                <a:endParaRPr lang="en-US" dirty="0"/>
              </a:p>
              <a:p>
                <a:pPr>
                  <a:buNone/>
                </a:pPr>
                <a:r>
                  <a:rPr lang="en-US" dirty="0"/>
                  <a:t>was derived in the context of </a:t>
                </a:r>
                <a:r>
                  <a:rPr lang="en-US" u="sng" dirty="0">
                    <a:solidFill>
                      <a:srgbClr val="0033CC"/>
                    </a:solidFill>
                  </a:rPr>
                  <a:t>neural networks</a:t>
                </a:r>
                <a:r>
                  <a:rPr lang="en-US" dirty="0"/>
                  <a:t>. </a:t>
                </a:r>
              </a:p>
              <a:p>
                <a:pPr>
                  <a:buNone/>
                </a:pPr>
                <a:endParaRPr lang="en-US" dirty="0"/>
              </a:p>
              <a:p>
                <a:pPr>
                  <a:buNone/>
                </a:pPr>
                <a:r>
                  <a:rPr lang="en-US" dirty="0"/>
                  <a:t>But notice our discussion so far made no mention of neural networks!</a:t>
                </a:r>
              </a:p>
              <a:p>
                <a:pPr>
                  <a:buNone/>
                </a:pPr>
                <a:endParaRPr lang="en-US" dirty="0"/>
              </a:p>
              <a:p>
                <a:pPr>
                  <a:buNone/>
                </a:pPr>
                <a:r>
                  <a:rPr lang="en-US" dirty="0"/>
                  <a:t>* </a:t>
                </a:r>
                <a:r>
                  <a:rPr lang="en-US" sz="1800" dirty="0"/>
                  <a:t>Ruck et al., </a:t>
                </a:r>
                <a:r>
                  <a:rPr lang="en-US" sz="1800" i="1" dirty="0"/>
                  <a:t>IEEE Trans. Neural Networks </a:t>
                </a:r>
                <a:r>
                  <a:rPr lang="en-US" sz="1800" dirty="0"/>
                  <a:t>4, 296-298 (1990); Wan, </a:t>
                </a:r>
                <a:r>
                  <a:rPr lang="en-US" sz="1800" i="1" dirty="0"/>
                  <a:t>IEEE Trans. Neural Networks </a:t>
                </a:r>
                <a:r>
                  <a:rPr lang="en-US" sz="1800" dirty="0"/>
                  <a:t>4, 303-305 (1990);</a:t>
                </a:r>
              </a:p>
              <a:p>
                <a:pPr>
                  <a:buNone/>
                </a:pPr>
                <a:r>
                  <a:rPr lang="en-US" sz="1800" dirty="0"/>
                  <a:t>	Richard and Lippmann, </a:t>
                </a:r>
                <a:r>
                  <a:rPr lang="en-US" sz="1800" i="1" dirty="0"/>
                  <a:t>Neural Computation. </a:t>
                </a:r>
                <a:r>
                  <a:rPr lang="en-US" sz="1800" dirty="0"/>
                  <a:t>3, 461-483 (1991)</a:t>
                </a:r>
              </a:p>
              <a:p>
                <a:pPr marL="400050" lvl="1" indent="0">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  </a:t>
                </a:r>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xfrm>
                <a:off x="711200" y="1295400"/>
                <a:ext cx="7975600" cy="4819650"/>
              </a:xfrm>
              <a:blipFill>
                <a:blip r:embed="rId2"/>
                <a:stretch>
                  <a:fillRect l="-1113" t="-105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11207A1-41C4-3842-8A7A-6EE06A33BE6E}"/>
              </a:ext>
            </a:extLst>
          </p:cNvPr>
          <p:cNvSpPr>
            <a:spLocks noGrp="1"/>
          </p:cNvSpPr>
          <p:nvPr>
            <p:ph type="sldNum" sz="quarter" idx="11"/>
          </p:nvPr>
        </p:nvSpPr>
        <p:spPr/>
        <p:txBody>
          <a:bodyPr/>
          <a:lstStyle/>
          <a:p>
            <a:pPr>
              <a:defRPr/>
            </a:pPr>
            <a:fld id="{046487E0-6C48-9842-89A3-09BD27C7057F}" type="slidenum">
              <a:rPr lang="en-US" smtClean="0"/>
              <a:pPr>
                <a:defRPr/>
              </a:pPr>
              <a:t>17</a:t>
            </a:fld>
            <a:endParaRPr lang="en-US"/>
          </a:p>
        </p:txBody>
      </p:sp>
    </p:spTree>
    <p:extLst>
      <p:ext uri="{BB962C8B-B14F-4D97-AF65-F5344CB8AC3E}">
        <p14:creationId xmlns:p14="http://schemas.microsoft.com/office/powerpoint/2010/main" val="1924189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dirty="0"/>
              <a:t>Classification</a:t>
            </a:r>
            <a:endParaRPr lang="en-US" dirty="0">
              <a:solidFill>
                <a:srgbClr val="22A5FF"/>
              </a:solidFill>
            </a:endParaRPr>
          </a:p>
        </p:txBody>
      </p:sp>
      <mc:AlternateContent xmlns:mc="http://schemas.openxmlformats.org/markup-compatibility/2006">
        <mc:Choice xmlns:a14="http://schemas.microsoft.com/office/drawing/2010/main" Requires="a14">
          <p:sp>
            <p:nvSpPr>
              <p:cNvPr id="12" name="Content Placeholder 11"/>
              <p:cNvSpPr>
                <a:spLocks noGrp="1"/>
              </p:cNvSpPr>
              <p:nvPr>
                <p:ph idx="1"/>
              </p:nvPr>
            </p:nvSpPr>
            <p:spPr>
              <a:xfrm>
                <a:off x="711200" y="1295400"/>
                <a:ext cx="7975600" cy="4819650"/>
              </a:xfrm>
              <a:noFill/>
            </p:spPr>
            <p:txBody>
              <a:bodyPr/>
              <a:lstStyle/>
              <a:p>
                <a:pPr>
                  <a:buNone/>
                </a:pPr>
                <a:r>
                  <a:rPr lang="en-US" dirty="0"/>
                  <a:t>The point is that the result</a:t>
                </a:r>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rgbClr val="0033CC"/>
                              </a:solidFill>
                              <a:latin typeface="Cambria Math" panose="02040503050406030204" pitchFamily="18" charset="0"/>
                            </a:rPr>
                            <m:t>𝑠</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solidFill>
                                <a:srgbClr val="0033CC"/>
                              </a:solidFill>
                              <a:latin typeface="Cambria Math" panose="02040503050406030204" pitchFamily="18" charset="0"/>
                            </a:rPr>
                            <m:t>𝑠</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a:p>
                <a:pPr>
                  <a:buNone/>
                </a:pPr>
                <a:r>
                  <a:rPr lang="en-US" dirty="0"/>
                  <a:t>depends only on the </a:t>
                </a:r>
                <a:r>
                  <a:rPr lang="en-US" i="1" dirty="0">
                    <a:solidFill>
                      <a:srgbClr val="0033CC"/>
                    </a:solidFill>
                  </a:rPr>
                  <a:t>form</a:t>
                </a:r>
                <a:r>
                  <a:rPr lang="en-US" dirty="0"/>
                  <a:t> of the loss function </a:t>
                </a:r>
                <a:r>
                  <a:rPr lang="en-US" i="1" dirty="0">
                    <a:solidFill>
                      <a:srgbClr val="0033CC"/>
                    </a:solidFill>
                  </a:rPr>
                  <a:t>provided that</a:t>
                </a:r>
                <a:r>
                  <a:rPr lang="en-US" dirty="0"/>
                  <a:t>:</a:t>
                </a:r>
              </a:p>
              <a:p>
                <a:pPr marL="857250" lvl="1" indent="-457200">
                  <a:buFont typeface="+mj-lt"/>
                  <a:buAutoNum type="arabicPeriod"/>
                </a:pPr>
                <a:r>
                  <a:rPr lang="en-US" dirty="0"/>
                  <a:t>the training data are sufficiently numerous,</a:t>
                </a:r>
              </a:p>
              <a:p>
                <a:pPr marL="857250" lvl="1" indent="-457200">
                  <a:buFont typeface="+mj-lt"/>
                  <a:buAutoNum type="arabicPeriod"/>
                </a:pPr>
                <a:r>
                  <a:rPr lang="en-US" dirty="0"/>
                  <a:t>the function</a:t>
                </a:r>
                <a:r>
                  <a:rPr lang="en-US" i="1" dirty="0"/>
                  <a:t> f</a:t>
                </a:r>
                <a:r>
                  <a:rPr lang="en-US" dirty="0"/>
                  <a:t> (</a:t>
                </a:r>
                <a:r>
                  <a:rPr lang="en-US" i="1" dirty="0"/>
                  <a:t>x</a:t>
                </a:r>
                <a:r>
                  <a:rPr lang="en-US" dirty="0"/>
                  <a:t>, </a:t>
                </a:r>
                <a:r>
                  <a:rPr lang="en-US" b="1" i="1" dirty="0">
                    <a:solidFill>
                      <a:srgbClr val="0033CC"/>
                    </a:solidFill>
                  </a:rPr>
                  <a:t>w</a:t>
                </a:r>
                <a:r>
                  <a:rPr lang="en-US" dirty="0"/>
                  <a:t>) is sufficiently flexible, and</a:t>
                </a:r>
              </a:p>
              <a:p>
                <a:pPr marL="857250" lvl="1" indent="-457200">
                  <a:buFont typeface="+mj-lt"/>
                  <a:buAutoNum type="arabicPeriod"/>
                </a:pPr>
                <a:r>
                  <a:rPr lang="en-US" dirty="0"/>
                  <a:t>the minimum of </a:t>
                </a:r>
                <a:r>
                  <a:rPr lang="en-US" i="1" dirty="0"/>
                  <a:t>R</a:t>
                </a:r>
                <a:r>
                  <a:rPr lang="en-US" dirty="0"/>
                  <a:t> can be found.</a:t>
                </a:r>
              </a:p>
              <a:p>
                <a:pPr>
                  <a:buNone/>
                </a:pPr>
                <a:endParaRPr lang="en-US" dirty="0"/>
              </a:p>
              <a:p>
                <a:pPr>
                  <a:buNone/>
                </a:pPr>
                <a:r>
                  <a:rPr lang="en-US" dirty="0"/>
                  <a:t>In particular, </a:t>
                </a:r>
              </a:p>
              <a:p>
                <a:pPr>
                  <a:buNone/>
                </a:pPr>
                <a:r>
                  <a:rPr lang="en-US" i="1" dirty="0">
                    <a:solidFill>
                      <a:srgbClr val="0033CC"/>
                    </a:solidFill>
                  </a:rPr>
                  <a:t>the result does not depend on the nature of the function </a:t>
                </a:r>
                <a:r>
                  <a:rPr lang="en-US" i="1" dirty="0"/>
                  <a:t>f</a:t>
                </a:r>
                <a:r>
                  <a:rPr lang="en-US" dirty="0"/>
                  <a:t> (</a:t>
                </a:r>
                <a:r>
                  <a:rPr lang="en-US" i="1" dirty="0"/>
                  <a:t>x</a:t>
                </a:r>
                <a:r>
                  <a:rPr lang="en-US" dirty="0"/>
                  <a:t>, </a:t>
                </a:r>
                <a:r>
                  <a:rPr lang="en-US" i="1" dirty="0">
                    <a:solidFill>
                      <a:srgbClr val="0033CC"/>
                    </a:solidFill>
                  </a:rPr>
                  <a:t>w</a:t>
                </a:r>
                <a:r>
                  <a:rPr lang="en-US" dirty="0"/>
                  <a:t>). </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  </a:t>
                </a:r>
              </a:p>
            </p:txBody>
          </p:sp>
        </mc:Choice>
        <mc:Fallback>
          <p:sp>
            <p:nvSpPr>
              <p:cNvPr id="12" name="Content Placeholder 11"/>
              <p:cNvSpPr>
                <a:spLocks noGrp="1" noRot="1" noChangeAspect="1" noMove="1" noResize="1" noEditPoints="1" noAdjustHandles="1" noChangeArrowheads="1" noChangeShapeType="1" noTextEdit="1"/>
              </p:cNvSpPr>
              <p:nvPr>
                <p:ph idx="1"/>
              </p:nvPr>
            </p:nvSpPr>
            <p:spPr>
              <a:xfrm>
                <a:off x="711200" y="1295400"/>
                <a:ext cx="7975600" cy="4819650"/>
              </a:xfrm>
              <a:blipFill>
                <a:blip r:embed="rId2"/>
                <a:stretch>
                  <a:fillRect l="-1113" t="-1050" r="-1113" b="-9160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11207A1-41C4-3842-8A7A-6EE06A33BE6E}"/>
              </a:ext>
            </a:extLst>
          </p:cNvPr>
          <p:cNvSpPr>
            <a:spLocks noGrp="1"/>
          </p:cNvSpPr>
          <p:nvPr>
            <p:ph type="sldNum" sz="quarter" idx="11"/>
          </p:nvPr>
        </p:nvSpPr>
        <p:spPr/>
        <p:txBody>
          <a:bodyPr/>
          <a:lstStyle/>
          <a:p>
            <a:pPr>
              <a:defRPr/>
            </a:pPr>
            <a:fld id="{046487E0-6C48-9842-89A3-09BD27C7057F}" type="slidenum">
              <a:rPr lang="en-US" smtClean="0"/>
              <a:pPr>
                <a:defRPr/>
              </a:pPr>
              <a:t>18</a:t>
            </a:fld>
            <a:endParaRPr lang="en-US"/>
          </a:p>
        </p:txBody>
      </p:sp>
    </p:spTree>
    <p:extLst>
      <p:ext uri="{BB962C8B-B14F-4D97-AF65-F5344CB8AC3E}">
        <p14:creationId xmlns:p14="http://schemas.microsoft.com/office/powerpoint/2010/main" val="1721203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dirty="0"/>
              <a:t>Classification</a:t>
            </a:r>
            <a:endParaRPr lang="en-US" dirty="0">
              <a:solidFill>
                <a:srgbClr val="22A5FF"/>
              </a:solidFill>
            </a:endParaRPr>
          </a:p>
        </p:txBody>
      </p:sp>
      <mc:AlternateContent xmlns:mc="http://schemas.openxmlformats.org/markup-compatibility/2006" xmlns:a14="http://schemas.microsoft.com/office/drawing/2010/main">
        <mc:Choice Requires="a14">
          <p:sp>
            <p:nvSpPr>
              <p:cNvPr id="12" name="Content Placeholder 11"/>
              <p:cNvSpPr>
                <a:spLocks noGrp="1"/>
              </p:cNvSpPr>
              <p:nvPr>
                <p:ph idx="1"/>
              </p:nvPr>
            </p:nvSpPr>
            <p:spPr>
              <a:noFill/>
            </p:spPr>
            <p:txBody>
              <a:bodyPr/>
              <a:lstStyle/>
              <a:p>
                <a:pPr>
                  <a:buNone/>
                </a:pPr>
                <a:r>
                  <a:rPr lang="en-US" dirty="0"/>
                  <a:t>Note, if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rgbClr val="0033CC"/>
                            </a:solidFill>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𝑏</m:t>
                    </m:r>
                    <m:r>
                      <a:rPr lang="en-US" b="0" i="1" smtClean="0">
                        <a:latin typeface="Cambria Math" panose="02040503050406030204" pitchFamily="18" charset="0"/>
                      </a:rPr>
                      <m:t>)</m:t>
                    </m:r>
                  </m:oMath>
                </a14:m>
                <a:r>
                  <a:rPr lang="en-US" b="0" dirty="0">
                    <a:latin typeface="Cambria Math" panose="02040503050406030204" pitchFamily="18" charset="0"/>
                  </a:rPr>
                  <a:t>,  we arrive at the </a:t>
                </a:r>
                <a:r>
                  <a:rPr lang="en-US" b="0" dirty="0">
                    <a:solidFill>
                      <a:srgbClr val="0033CC"/>
                    </a:solidFill>
                    <a:latin typeface="Cambria Math" panose="02040503050406030204" pitchFamily="18" charset="0"/>
                  </a:rPr>
                  <a:t>discriminant</a:t>
                </a:r>
              </a:p>
              <a:p>
                <a:pPr>
                  <a:buNone/>
                </a:pPr>
                <a:endParaRPr lang="en-US" b="0" dirty="0">
                  <a:latin typeface="Cambria Math" panose="02040503050406030204" pitchFamily="18" charset="0"/>
                </a:endParaRPr>
              </a:p>
              <a:p>
                <a:pPr lvl="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e>
                              <m:r>
                                <a:rPr lang="en-US" b="0" i="1" smtClean="0">
                                  <a:solidFill>
                                    <a:srgbClr val="0033CC"/>
                                  </a:solidFill>
                                  <a:latin typeface="Cambria Math" panose="02040503050406030204" pitchFamily="18" charset="0"/>
                                </a:rPr>
                                <m:t>𝑠</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solidFill>
                                    <a:srgbClr val="0033CC"/>
                                  </a:solidFill>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smtClean="0">
                                  <a:solidFill>
                                    <a:srgbClr val="FF0000"/>
                                  </a:solidFill>
                                  <a:latin typeface="Cambria Math" panose="02040503050406030204" pitchFamily="18" charset="0"/>
                                </a:rPr>
                                <m:t>𝑏</m:t>
                              </m:r>
                            </m:e>
                          </m:d>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r>
                            <a:rPr lang="en-US" b="0" i="1" smtClean="0">
                              <a:solidFill>
                                <a:schemeClr val="tx1"/>
                              </a:solidFill>
                              <a:latin typeface="Cambria Math" panose="02040503050406030204" pitchFamily="18" charset="0"/>
                            </a:rPr>
                            <m:t>𝑠</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r>
                            <a:rPr lang="en-US" b="0" i="1" smtClean="0">
                              <a:latin typeface="Cambria Math" panose="02040503050406030204" pitchFamily="18" charset="0"/>
                            </a:rPr>
                            <m:t>𝑏</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oMath>
                  </m:oMathPara>
                </a14:m>
                <a:br>
                  <a:rPr lang="en-US" b="0" dirty="0"/>
                </a:br>
                <a:endParaRPr lang="en-US" b="0" dirty="0"/>
              </a:p>
              <a:p>
                <a:pPr>
                  <a:buNone/>
                </a:pPr>
                <a:endParaRPr lang="en-US" dirty="0"/>
              </a:p>
              <a:p>
                <a:pPr>
                  <a:buNone/>
                </a:pPr>
                <a:r>
                  <a:rPr lang="en-US" dirty="0"/>
                  <a:t>which is an extremely useful result because it suggests many potential machine learning applications. </a:t>
                </a:r>
              </a:p>
              <a:p>
                <a:pPr>
                  <a:buNone/>
                </a:pPr>
                <a:endParaRPr lang="en-US" dirty="0"/>
              </a:p>
              <a:p>
                <a:pPr>
                  <a:buNone/>
                </a:pPr>
                <a:r>
                  <a:rPr lang="en-US" dirty="0">
                    <a:solidFill>
                      <a:srgbClr val="0033CC"/>
                    </a:solidFill>
                  </a:rPr>
                  <a:t>Example</a:t>
                </a:r>
                <a:r>
                  <a:rPr lang="en-US" dirty="0"/>
                  <a:t>: given that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1−</m:t>
                        </m:r>
                        <m:r>
                          <a:rPr lang="en-US" b="0" i="1" smtClean="0">
                            <a:latin typeface="Cambria Math" panose="02040503050406030204" pitchFamily="18" charset="0"/>
                          </a:rPr>
                          <m:t>𝐷</m:t>
                        </m:r>
                      </m:den>
                    </m:f>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 density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can be approximated as a correction to a known function </a:t>
                </a:r>
                <a14:m>
                  <m:oMath xmlns:m="http://schemas.openxmlformats.org/officeDocument/2006/math">
                    <m:r>
                      <a:rPr lang="en-US" b="0" i="1" smtClean="0">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p>
              <a:p>
                <a:pPr>
                  <a:buNone/>
                </a:pPr>
                <a:endParaRPr lang="en-US" b="0" dirty="0"/>
              </a:p>
              <a:p>
                <a:pPr lvl="1">
                  <a:buNone/>
                </a:pPr>
                <a:endParaRPr lang="en-US" dirty="0"/>
              </a:p>
              <a:p>
                <a:pPr lvl="1">
                  <a:buNone/>
                </a:pPr>
                <a:endParaRPr lang="en-US" b="0" dirty="0"/>
              </a:p>
              <a:p>
                <a:pPr lvl="1">
                  <a:buNone/>
                </a:pPr>
                <a:endParaRPr lang="en-US" dirty="0"/>
              </a:p>
              <a:p>
                <a:pPr lvl="1">
                  <a:buNone/>
                </a:pPr>
                <a:endParaRPr lang="en-US" dirty="0"/>
              </a:p>
              <a:p>
                <a:pPr lvl="1">
                  <a:buNone/>
                </a:pPr>
                <a:endParaRPr lang="en-US" dirty="0"/>
              </a:p>
              <a:p>
                <a:pPr lvl="1">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  </a:t>
                </a:r>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blipFill>
                <a:blip r:embed="rId2"/>
                <a:stretch>
                  <a:fillRect l="-1142" t="-1050" r="-2121" b="-16509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99DC4FD-3D56-D641-85F9-58422FC997A1}"/>
              </a:ext>
            </a:extLst>
          </p:cNvPr>
          <p:cNvSpPr>
            <a:spLocks noGrp="1"/>
          </p:cNvSpPr>
          <p:nvPr>
            <p:ph type="sldNum" sz="quarter" idx="11"/>
          </p:nvPr>
        </p:nvSpPr>
        <p:spPr/>
        <p:txBody>
          <a:bodyPr/>
          <a:lstStyle/>
          <a:p>
            <a:pPr>
              <a:defRPr/>
            </a:pPr>
            <a:fld id="{046487E0-6C48-9842-89A3-09BD27C7057F}" type="slidenum">
              <a:rPr lang="en-US" smtClean="0"/>
              <a:pPr>
                <a:defRPr/>
              </a:pPr>
              <a:t>19</a:t>
            </a:fld>
            <a:endParaRPr lang="en-US"/>
          </a:p>
        </p:txBody>
      </p:sp>
    </p:spTree>
    <p:extLst>
      <p:ext uri="{BB962C8B-B14F-4D97-AF65-F5344CB8AC3E}">
        <p14:creationId xmlns:p14="http://schemas.microsoft.com/office/powerpoint/2010/main" val="233699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a:defRPr/>
            </a:pPr>
            <a:r>
              <a:rPr lang="en-US" dirty="0"/>
              <a:t>Topics</a:t>
            </a:r>
          </a:p>
        </p:txBody>
      </p:sp>
      <p:sp>
        <p:nvSpPr>
          <p:cNvPr id="45059" name="Rectangle 3"/>
          <p:cNvSpPr>
            <a:spLocks noGrp="1" noChangeArrowheads="1"/>
          </p:cNvSpPr>
          <p:nvPr>
            <p:ph type="body" idx="1"/>
          </p:nvPr>
        </p:nvSpPr>
        <p:spPr>
          <a:xfrm>
            <a:off x="914400" y="1447800"/>
            <a:ext cx="7772400" cy="4648200"/>
          </a:xfrm>
        </p:spPr>
        <p:txBody>
          <a:bodyPr/>
          <a:lstStyle/>
          <a:p>
            <a:r>
              <a:rPr lang="en-US" dirty="0">
                <a:latin typeface="Times New Roman" charset="0"/>
                <a:ea typeface="ＭＳ Ｐゴシック" charset="-128"/>
                <a:cs typeface="ＭＳ Ｐゴシック" charset="-128"/>
              </a:rPr>
              <a:t>Introduction</a:t>
            </a:r>
          </a:p>
          <a:p>
            <a:r>
              <a:rPr lang="en-US" dirty="0">
                <a:latin typeface="Times New Roman" charset="0"/>
                <a:ea typeface="ＭＳ Ｐゴシック" charset="-128"/>
                <a:cs typeface="ＭＳ Ｐゴシック" charset="-128"/>
              </a:rPr>
              <a:t>A Bit of Theory</a:t>
            </a:r>
          </a:p>
          <a:p>
            <a:r>
              <a:rPr lang="en-US" dirty="0">
                <a:latin typeface="Times New Roman" charset="0"/>
                <a:ea typeface="ＭＳ Ｐゴシック" charset="-128"/>
                <a:cs typeface="ＭＳ Ｐゴシック" charset="-128"/>
              </a:rPr>
              <a:t>Boosted Decision Trees</a:t>
            </a:r>
          </a:p>
          <a:p>
            <a:r>
              <a:rPr lang="en-US" dirty="0">
                <a:latin typeface="Times New Roman" charset="0"/>
                <a:ea typeface="ＭＳ Ｐゴシック" charset="-128"/>
                <a:cs typeface="ＭＳ Ｐゴシック" charset="-128"/>
              </a:rPr>
              <a:t>Deep Neural Networks</a:t>
            </a:r>
          </a:p>
          <a:p>
            <a:r>
              <a:rPr lang="en-US" dirty="0">
                <a:latin typeface="Times New Roman" charset="0"/>
                <a:ea typeface="ＭＳ Ｐゴシック" charset="-128"/>
                <a:cs typeface="ＭＳ Ｐゴシック" charset="-128"/>
              </a:rPr>
              <a:t>The Future of Machine Learning</a:t>
            </a:r>
          </a:p>
        </p:txBody>
      </p:sp>
      <p:sp>
        <p:nvSpPr>
          <p:cNvPr id="3" name="Slide Number Placeholder 2">
            <a:extLst>
              <a:ext uri="{FF2B5EF4-FFF2-40B4-BE49-F238E27FC236}">
                <a16:creationId xmlns:a16="http://schemas.microsoft.com/office/drawing/2014/main" id="{D138AB2F-7080-C44D-A2B9-8C4C81AA8469}"/>
              </a:ext>
            </a:extLst>
          </p:cNvPr>
          <p:cNvSpPr>
            <a:spLocks noGrp="1"/>
          </p:cNvSpPr>
          <p:nvPr>
            <p:ph type="sldNum" sz="quarter" idx="11"/>
          </p:nvPr>
        </p:nvSpPr>
        <p:spPr/>
        <p:txBody>
          <a:bodyPr/>
          <a:lstStyle/>
          <a:p>
            <a:pPr>
              <a:defRPr/>
            </a:pPr>
            <a:fld id="{046487E0-6C48-9842-89A3-09BD27C7057F}" type="slidenum">
              <a:rPr lang="en-US" smtClean="0"/>
              <a:pPr>
                <a:defRPr/>
              </a:pPr>
              <a:t>2</a:t>
            </a:fld>
            <a:endParaRPr lang="en-US"/>
          </a:p>
        </p:txBody>
      </p:sp>
    </p:spTree>
    <p:extLst>
      <p:ext uri="{BB962C8B-B14F-4D97-AF65-F5344CB8AC3E}">
        <p14:creationId xmlns:p14="http://schemas.microsoft.com/office/powerpoint/2010/main" val="1047389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Boosted decision trees</a:t>
            </a:r>
          </a:p>
        </p:txBody>
      </p:sp>
    </p:spTree>
    <p:extLst>
      <p:ext uri="{BB962C8B-B14F-4D97-AF65-F5344CB8AC3E}">
        <p14:creationId xmlns:p14="http://schemas.microsoft.com/office/powerpoint/2010/main" val="18863257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17410" name="Text Box 2"/>
          <p:cNvSpPr txBox="1">
            <a:spLocks noChangeArrowheads="1"/>
          </p:cNvSpPr>
          <p:nvPr/>
        </p:nvSpPr>
        <p:spPr bwMode="auto">
          <a:xfrm>
            <a:off x="663575" y="1370013"/>
            <a:ext cx="4164923" cy="4524315"/>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dirty="0">
                <a:solidFill>
                  <a:srgbClr val="0033CC"/>
                </a:solidFill>
              </a:rPr>
              <a:t>D</a:t>
            </a:r>
            <a:r>
              <a:rPr lang="en-US" b="0" dirty="0">
                <a:solidFill>
                  <a:srgbClr val="0033CC"/>
                </a:solidFill>
              </a:rPr>
              <a:t>ecision tree</a:t>
            </a:r>
            <a:r>
              <a:rPr lang="en-US" b="0" dirty="0"/>
              <a:t>: </a:t>
            </a:r>
          </a:p>
          <a:p>
            <a:r>
              <a:rPr lang="en-US" b="0" dirty="0"/>
              <a:t>a </a:t>
            </a:r>
            <a:r>
              <a:rPr lang="en-US" dirty="0">
                <a:solidFill>
                  <a:srgbClr val="000000"/>
                </a:solidFill>
              </a:rPr>
              <a:t>sequence of </a:t>
            </a:r>
            <a:r>
              <a:rPr lang="en-US" dirty="0">
                <a:solidFill>
                  <a:srgbClr val="0033CC"/>
                </a:solidFill>
              </a:rPr>
              <a:t>if then else</a:t>
            </a:r>
          </a:p>
          <a:p>
            <a:r>
              <a:rPr lang="en-US" dirty="0">
                <a:solidFill>
                  <a:srgbClr val="000000"/>
                </a:solidFill>
              </a:rPr>
              <a:t>statements.</a:t>
            </a:r>
            <a:endParaRPr lang="en-US" dirty="0">
              <a:solidFill>
                <a:srgbClr val="0033CC"/>
              </a:solidFill>
            </a:endParaRPr>
          </a:p>
          <a:p>
            <a:endParaRPr lang="en-US" b="0" dirty="0"/>
          </a:p>
          <a:p>
            <a:r>
              <a:rPr lang="en-US" b="0" dirty="0">
                <a:solidFill>
                  <a:srgbClr val="0033CC"/>
                </a:solidFill>
              </a:rPr>
              <a:t>Basic idea</a:t>
            </a:r>
            <a:r>
              <a:rPr lang="en-US" b="0" dirty="0"/>
              <a:t>: recursively</a:t>
            </a:r>
          </a:p>
          <a:p>
            <a:r>
              <a:rPr lang="en-US" b="0" dirty="0"/>
              <a:t>partition the </a:t>
            </a:r>
            <a:r>
              <a:rPr lang="en-US" dirty="0"/>
              <a:t>space </a:t>
            </a:r>
            <a:r>
              <a:rPr lang="en-US" b="0" dirty="0"/>
              <a:t>into </a:t>
            </a:r>
            <a:endParaRPr lang="en-US" dirty="0">
              <a:solidFill>
                <a:srgbClr val="0033CC"/>
              </a:solidFill>
            </a:endParaRPr>
          </a:p>
          <a:p>
            <a:r>
              <a:rPr lang="en-US" dirty="0"/>
              <a:t>regions</a:t>
            </a:r>
            <a:r>
              <a:rPr lang="en-US" b="0" dirty="0"/>
              <a:t> of </a:t>
            </a:r>
            <a:r>
              <a:rPr lang="en-US" dirty="0"/>
              <a:t>diminishing</a:t>
            </a:r>
            <a:r>
              <a:rPr lang="en-US" b="0" dirty="0"/>
              <a:t> </a:t>
            </a:r>
            <a:r>
              <a:rPr lang="en-US" b="0" i="1" dirty="0">
                <a:solidFill>
                  <a:srgbClr val="0033CC"/>
                </a:solidFill>
              </a:rPr>
              <a:t>impurity</a:t>
            </a:r>
            <a:r>
              <a:rPr lang="en-US" b="0" dirty="0"/>
              <a:t>.</a:t>
            </a:r>
          </a:p>
          <a:p>
            <a:endParaRPr lang="en-US" dirty="0"/>
          </a:p>
          <a:p>
            <a:r>
              <a:rPr lang="en-US" b="0" dirty="0"/>
              <a:t>This is a simple example of an</a:t>
            </a:r>
          </a:p>
          <a:p>
            <a:r>
              <a:rPr lang="en-US" dirty="0"/>
              <a:t>automated wine taster</a:t>
            </a:r>
            <a:r>
              <a:rPr lang="mr-IN" dirty="0"/>
              <a:t>…</a:t>
            </a:r>
            <a:r>
              <a:rPr lang="en-US" dirty="0"/>
              <a:t>more</a:t>
            </a:r>
          </a:p>
          <a:p>
            <a:r>
              <a:rPr lang="en-US" b="0" dirty="0"/>
              <a:t>later…!</a:t>
            </a:r>
          </a:p>
          <a:p>
            <a:endParaRPr lang="en-US" dirty="0"/>
          </a:p>
        </p:txBody>
      </p:sp>
      <p:sp>
        <p:nvSpPr>
          <p:cNvPr id="17411" name="Rectangle 3"/>
          <p:cNvSpPr>
            <a:spLocks noGrp="1" noChangeArrowheads="1"/>
          </p:cNvSpPr>
          <p:nvPr>
            <p:ph type="title"/>
          </p:nvPr>
        </p:nvSpPr>
        <p:spPr/>
        <p:txBody>
          <a:bodyPr/>
          <a:lstStyle/>
          <a:p>
            <a:r>
              <a:rPr lang="en-US" dirty="0">
                <a:solidFill>
                  <a:srgbClr val="0033CC"/>
                </a:solidFill>
              </a:rPr>
              <a:t>Decision Trees</a:t>
            </a:r>
          </a:p>
        </p:txBody>
      </p:sp>
      <p:sp>
        <p:nvSpPr>
          <p:cNvPr id="2" name="Slide Number Placeholder 1">
            <a:extLst>
              <a:ext uri="{FF2B5EF4-FFF2-40B4-BE49-F238E27FC236}">
                <a16:creationId xmlns:a16="http://schemas.microsoft.com/office/drawing/2014/main" id="{03030379-089D-074C-A2DD-6D7BF9E65F80}"/>
              </a:ext>
            </a:extLst>
          </p:cNvPr>
          <p:cNvSpPr>
            <a:spLocks noGrp="1"/>
          </p:cNvSpPr>
          <p:nvPr>
            <p:ph type="sldNum" sz="quarter" idx="11"/>
          </p:nvPr>
        </p:nvSpPr>
        <p:spPr/>
        <p:txBody>
          <a:bodyPr/>
          <a:lstStyle/>
          <a:p>
            <a:pPr>
              <a:defRPr/>
            </a:pPr>
            <a:fld id="{C75B39C7-D2B5-7240-8251-53AAF7481C34}"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598018" name="Rectangle 2"/>
          <p:cNvSpPr>
            <a:spLocks noGrp="1" noChangeArrowheads="1"/>
          </p:cNvSpPr>
          <p:nvPr>
            <p:ph type="title"/>
          </p:nvPr>
        </p:nvSpPr>
        <p:spPr/>
        <p:txBody>
          <a:bodyPr/>
          <a:lstStyle/>
          <a:p>
            <a:r>
              <a:rPr lang="en-US" dirty="0">
                <a:solidFill>
                  <a:srgbClr val="0033CC"/>
                </a:solidFill>
              </a:rPr>
              <a:t>Decision Trees</a:t>
            </a:r>
          </a:p>
        </p:txBody>
      </p:sp>
      <p:sp>
        <p:nvSpPr>
          <p:cNvPr id="598019" name="Rectangle 3"/>
          <p:cNvSpPr>
            <a:spLocks noGrp="1" noChangeArrowheads="1"/>
          </p:cNvSpPr>
          <p:nvPr>
            <p:ph type="body" sz="half" idx="1"/>
          </p:nvPr>
        </p:nvSpPr>
        <p:spPr>
          <a:xfrm>
            <a:off x="609600" y="1295400"/>
            <a:ext cx="3856182" cy="4819650"/>
          </a:xfrm>
        </p:spPr>
        <p:txBody>
          <a:bodyPr/>
          <a:lstStyle/>
          <a:p>
            <a:pPr>
              <a:lnSpc>
                <a:spcPct val="90000"/>
              </a:lnSpc>
              <a:buFont typeface="Marlett" pitchFamily="26" charset="0"/>
              <a:buNone/>
            </a:pPr>
            <a:r>
              <a:rPr lang="en-US" dirty="0">
                <a:latin typeface="Times New Roman"/>
                <a:cs typeface="Times New Roman"/>
              </a:rPr>
              <a:t>For each variable,  find the</a:t>
            </a:r>
            <a:r>
              <a:rPr lang="en-US" dirty="0">
                <a:solidFill>
                  <a:srgbClr val="000000"/>
                </a:solidFill>
                <a:latin typeface="Times New Roman"/>
                <a:cs typeface="Times New Roman"/>
              </a:rPr>
              <a:t> </a:t>
            </a:r>
            <a:br>
              <a:rPr lang="en-US" dirty="0">
                <a:solidFill>
                  <a:srgbClr val="000000"/>
                </a:solidFill>
                <a:latin typeface="Times New Roman"/>
                <a:cs typeface="Times New Roman"/>
              </a:rPr>
            </a:br>
            <a:r>
              <a:rPr lang="en-US" dirty="0"/>
              <a:t>partition (“cut”) </a:t>
            </a:r>
            <a:r>
              <a:rPr lang="en-US" dirty="0">
                <a:latin typeface="Times New Roman"/>
                <a:cs typeface="Times New Roman"/>
              </a:rPr>
              <a:t>that gives the </a:t>
            </a:r>
            <a:r>
              <a:rPr lang="en-US" dirty="0"/>
              <a:t>greatest</a:t>
            </a:r>
            <a:r>
              <a:rPr lang="en-US" dirty="0">
                <a:latin typeface="Times New Roman"/>
                <a:cs typeface="Times New Roman"/>
              </a:rPr>
              <a:t> </a:t>
            </a:r>
            <a:r>
              <a:rPr lang="en-US" i="1" dirty="0">
                <a:solidFill>
                  <a:srgbClr val="0033CC"/>
                </a:solidFill>
                <a:latin typeface="Times New Roman"/>
                <a:cs typeface="Times New Roman"/>
              </a:rPr>
              <a:t>decrease</a:t>
            </a:r>
            <a:r>
              <a:rPr lang="en-US" dirty="0">
                <a:latin typeface="Times New Roman"/>
                <a:cs typeface="Times New Roman"/>
              </a:rPr>
              <a:t> in </a:t>
            </a:r>
            <a:br>
              <a:rPr lang="en-US" dirty="0">
                <a:latin typeface="Times New Roman"/>
                <a:cs typeface="Times New Roman"/>
              </a:rPr>
            </a:br>
            <a:r>
              <a:rPr lang="en-US" dirty="0">
                <a:latin typeface="Times New Roman"/>
                <a:cs typeface="Times New Roman"/>
              </a:rPr>
              <a:t>impurity:</a:t>
            </a:r>
            <a:br>
              <a:rPr lang="en-US" dirty="0">
                <a:latin typeface="Times New Roman"/>
                <a:cs typeface="Times New Roman"/>
              </a:rPr>
            </a:br>
            <a:br>
              <a:rPr lang="en-US" dirty="0">
                <a:latin typeface="Times New Roman"/>
                <a:cs typeface="Times New Roman"/>
              </a:rPr>
            </a:br>
            <a:endParaRPr lang="en-US" dirty="0">
              <a:latin typeface="Times New Roman"/>
              <a:cs typeface="Times New Roman"/>
            </a:endParaRPr>
          </a:p>
          <a:p>
            <a:pPr>
              <a:lnSpc>
                <a:spcPct val="90000"/>
              </a:lnSpc>
              <a:buFont typeface="Marlett" pitchFamily="26" charset="0"/>
              <a:buNone/>
            </a:pPr>
            <a:r>
              <a:rPr lang="en-US" dirty="0">
                <a:latin typeface="Times New Roman"/>
                <a:cs typeface="Times New Roman"/>
              </a:rPr>
              <a:t>	   </a:t>
            </a:r>
            <a:r>
              <a:rPr lang="en-US" b="1" dirty="0">
                <a:solidFill>
                  <a:srgbClr val="0033CC"/>
                </a:solidFill>
                <a:latin typeface="Times New Roman"/>
                <a:cs typeface="Times New Roman"/>
              </a:rPr>
              <a:t>Impurity	</a:t>
            </a:r>
            <a:r>
              <a:rPr lang="en-US" dirty="0">
                <a:latin typeface="Times New Roman"/>
                <a:cs typeface="Times New Roman"/>
              </a:rPr>
              <a:t>(parent) </a:t>
            </a:r>
          </a:p>
          <a:p>
            <a:pPr>
              <a:lnSpc>
                <a:spcPct val="90000"/>
              </a:lnSpc>
              <a:buFont typeface="Marlett" pitchFamily="26" charset="0"/>
              <a:buNone/>
            </a:pPr>
            <a:r>
              <a:rPr lang="en-US" dirty="0">
                <a:latin typeface="Times New Roman"/>
                <a:cs typeface="Times New Roman"/>
              </a:rPr>
              <a:t>	– </a:t>
            </a:r>
            <a:r>
              <a:rPr lang="en-US" b="1" dirty="0">
                <a:solidFill>
                  <a:srgbClr val="0033CC"/>
                </a:solidFill>
                <a:latin typeface="Times New Roman"/>
                <a:cs typeface="Times New Roman"/>
              </a:rPr>
              <a:t>Impurity	</a:t>
            </a:r>
            <a:r>
              <a:rPr lang="en-US" dirty="0">
                <a:latin typeface="Times New Roman"/>
                <a:cs typeface="Times New Roman"/>
              </a:rPr>
              <a:t>(“left”)</a:t>
            </a:r>
          </a:p>
          <a:p>
            <a:pPr>
              <a:lnSpc>
                <a:spcPct val="90000"/>
              </a:lnSpc>
              <a:buFontTx/>
              <a:buNone/>
            </a:pPr>
            <a:r>
              <a:rPr lang="en-US" b="1" dirty="0">
                <a:latin typeface="Times New Roman"/>
                <a:cs typeface="Times New Roman"/>
              </a:rPr>
              <a:t> </a:t>
            </a:r>
            <a:r>
              <a:rPr lang="en-US" dirty="0">
                <a:latin typeface="Times New Roman"/>
                <a:cs typeface="Times New Roman"/>
              </a:rPr>
              <a:t>	– </a:t>
            </a:r>
            <a:r>
              <a:rPr lang="en-US" b="1" dirty="0">
                <a:solidFill>
                  <a:srgbClr val="0033CC"/>
                </a:solidFill>
                <a:latin typeface="Times New Roman"/>
                <a:cs typeface="Times New Roman"/>
              </a:rPr>
              <a:t>Impurity	</a:t>
            </a:r>
            <a:r>
              <a:rPr lang="en-US" dirty="0">
                <a:latin typeface="Times New Roman"/>
                <a:cs typeface="Times New Roman"/>
              </a:rPr>
              <a:t>(“right”)</a:t>
            </a:r>
            <a:br>
              <a:rPr lang="en-US" dirty="0">
                <a:latin typeface="Times New Roman"/>
                <a:cs typeface="Times New Roman"/>
              </a:rPr>
            </a:br>
            <a:endParaRPr lang="en-US" dirty="0">
              <a:latin typeface="Times New Roman"/>
              <a:cs typeface="Times New Roman"/>
            </a:endParaRPr>
          </a:p>
          <a:p>
            <a:pPr>
              <a:lnSpc>
                <a:spcPct val="90000"/>
              </a:lnSpc>
              <a:buFontTx/>
              <a:buNone/>
            </a:pPr>
            <a:r>
              <a:rPr lang="en-US" dirty="0">
                <a:latin typeface="Times New Roman"/>
                <a:cs typeface="Times New Roman"/>
              </a:rPr>
              <a:t>Then, choose the best </a:t>
            </a:r>
            <a:r>
              <a:rPr lang="en-US" dirty="0"/>
              <a:t>partition</a:t>
            </a:r>
            <a:r>
              <a:rPr lang="en-US" dirty="0">
                <a:latin typeface="Times New Roman"/>
                <a:cs typeface="Times New Roman"/>
              </a:rPr>
              <a:t> among </a:t>
            </a:r>
            <a:r>
              <a:rPr lang="en-US" dirty="0"/>
              <a:t>all partitions</a:t>
            </a:r>
            <a:r>
              <a:rPr lang="en-US" dirty="0">
                <a:latin typeface="Times New Roman"/>
                <a:cs typeface="Times New Roman"/>
              </a:rPr>
              <a:t>, and repeat with each child.</a:t>
            </a:r>
          </a:p>
        </p:txBody>
      </p:sp>
      <p:sp>
        <p:nvSpPr>
          <p:cNvPr id="2" name="Slide Number Placeholder 1">
            <a:extLst>
              <a:ext uri="{FF2B5EF4-FFF2-40B4-BE49-F238E27FC236}">
                <a16:creationId xmlns:a16="http://schemas.microsoft.com/office/drawing/2014/main" id="{2D47C7E3-068B-9945-B9CF-6C877097B07C}"/>
              </a:ext>
            </a:extLst>
          </p:cNvPr>
          <p:cNvSpPr>
            <a:spLocks noGrp="1"/>
          </p:cNvSpPr>
          <p:nvPr>
            <p:ph type="sldNum" sz="quarter" idx="11"/>
          </p:nvPr>
        </p:nvSpPr>
        <p:spPr/>
        <p:txBody>
          <a:bodyPr/>
          <a:lstStyle/>
          <a:p>
            <a:fld id="{58D75BFE-0219-5E4C-B5DE-558344925158}" type="slidenum">
              <a:rPr lang="en-US" smtClean="0"/>
              <a:pPr/>
              <a:t>22</a:t>
            </a:fld>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596994" name="Rectangle 2"/>
          <p:cNvSpPr>
            <a:spLocks noGrp="1" noChangeArrowheads="1"/>
          </p:cNvSpPr>
          <p:nvPr>
            <p:ph type="title"/>
          </p:nvPr>
        </p:nvSpPr>
        <p:spPr/>
        <p:txBody>
          <a:bodyPr/>
          <a:lstStyle/>
          <a:p>
            <a:r>
              <a:rPr lang="en-US" dirty="0"/>
              <a:t>Decision Trees</a:t>
            </a:r>
          </a:p>
        </p:txBody>
      </p:sp>
      <p:sp>
        <p:nvSpPr>
          <p:cNvPr id="596995" name="Rectangle 3"/>
          <p:cNvSpPr>
            <a:spLocks noGrp="1" noChangeArrowheads="1"/>
          </p:cNvSpPr>
          <p:nvPr>
            <p:ph type="body" sz="half" idx="1"/>
          </p:nvPr>
        </p:nvSpPr>
        <p:spPr>
          <a:xfrm>
            <a:off x="711200" y="1143000"/>
            <a:ext cx="4165600" cy="4819650"/>
          </a:xfrm>
        </p:spPr>
        <p:txBody>
          <a:bodyPr/>
          <a:lstStyle/>
          <a:p>
            <a:pPr>
              <a:buFont typeface="Marlett" pitchFamily="26" charset="0"/>
              <a:buNone/>
            </a:pPr>
            <a:r>
              <a:rPr lang="en-US" dirty="0"/>
              <a:t>The most common impurity measure is the </a:t>
            </a:r>
            <a:r>
              <a:rPr lang="en-US" dirty="0" err="1"/>
              <a:t>Gini</a:t>
            </a:r>
            <a:r>
              <a:rPr lang="en-US" dirty="0"/>
              <a:t> index</a:t>
            </a:r>
          </a:p>
          <a:p>
            <a:pPr>
              <a:buFont typeface="Marlett" pitchFamily="26" charset="0"/>
              <a:buNone/>
            </a:pPr>
            <a:r>
              <a:rPr lang="en-US" dirty="0"/>
              <a:t>(</a:t>
            </a:r>
            <a:r>
              <a:rPr lang="en-US" dirty="0" err="1"/>
              <a:t>Corrado</a:t>
            </a:r>
            <a:r>
              <a:rPr lang="en-US" dirty="0"/>
              <a:t> </a:t>
            </a:r>
            <a:r>
              <a:rPr lang="en-US" dirty="0" err="1"/>
              <a:t>Gini</a:t>
            </a:r>
            <a:r>
              <a:rPr lang="en-US" dirty="0"/>
              <a:t>, 1884-1965):</a:t>
            </a:r>
          </a:p>
          <a:p>
            <a:pPr>
              <a:buFont typeface="Marlett" pitchFamily="26" charset="0"/>
              <a:buNone/>
            </a:pPr>
            <a:endParaRPr lang="en-US" dirty="0"/>
          </a:p>
          <a:p>
            <a:pPr>
              <a:buFont typeface="Marlett" pitchFamily="26" charset="0"/>
              <a:buNone/>
            </a:pPr>
            <a:r>
              <a:rPr lang="en-US" dirty="0" err="1"/>
              <a:t>Gini</a:t>
            </a:r>
            <a:r>
              <a:rPr lang="en-US" dirty="0"/>
              <a:t> index = </a:t>
            </a:r>
            <a:r>
              <a:rPr lang="en-US" i="1" dirty="0" err="1"/>
              <a:t>p</a:t>
            </a:r>
            <a:r>
              <a:rPr lang="en-US" dirty="0"/>
              <a:t> (1 – </a:t>
            </a:r>
            <a:r>
              <a:rPr lang="en-US" i="1" dirty="0" err="1"/>
              <a:t>p</a:t>
            </a:r>
            <a:r>
              <a:rPr lang="en-US" dirty="0"/>
              <a:t>)</a:t>
            </a:r>
          </a:p>
          <a:p>
            <a:pPr>
              <a:buFont typeface="Marlett" pitchFamily="26" charset="0"/>
              <a:buNone/>
            </a:pPr>
            <a:r>
              <a:rPr lang="en-US" dirty="0"/>
              <a:t>where </a:t>
            </a:r>
            <a:r>
              <a:rPr lang="en-US" i="1" dirty="0" err="1"/>
              <a:t>p</a:t>
            </a:r>
            <a:r>
              <a:rPr lang="en-US" dirty="0"/>
              <a:t> is the purity</a:t>
            </a:r>
          </a:p>
          <a:p>
            <a:pPr>
              <a:buFont typeface="Marlett" pitchFamily="26" charset="0"/>
              <a:buNone/>
            </a:pPr>
            <a:r>
              <a:rPr lang="en-US" dirty="0"/>
              <a:t>	</a:t>
            </a:r>
            <a:r>
              <a:rPr lang="en-US" i="1" dirty="0" err="1"/>
              <a:t>p</a:t>
            </a:r>
            <a:r>
              <a:rPr lang="en-US" dirty="0"/>
              <a:t> = </a:t>
            </a:r>
            <a:r>
              <a:rPr lang="en-US" i="1" dirty="0"/>
              <a:t>S</a:t>
            </a:r>
            <a:r>
              <a:rPr lang="en-US" dirty="0"/>
              <a:t> / (</a:t>
            </a:r>
            <a:r>
              <a:rPr lang="en-US" i="1" dirty="0"/>
              <a:t>S </a:t>
            </a:r>
            <a:r>
              <a:rPr lang="en-US" dirty="0"/>
              <a:t>+ </a:t>
            </a:r>
            <a:r>
              <a:rPr lang="en-US" i="1" dirty="0"/>
              <a:t>B</a:t>
            </a:r>
            <a:r>
              <a:rPr lang="en-US" dirty="0"/>
              <a:t>)</a:t>
            </a:r>
          </a:p>
          <a:p>
            <a:pPr>
              <a:buFont typeface="Marlett" pitchFamily="26" charset="0"/>
              <a:buNone/>
            </a:pPr>
            <a:endParaRPr lang="en-US" dirty="0"/>
          </a:p>
          <a:p>
            <a:pPr>
              <a:buFont typeface="Marlett" pitchFamily="26" charset="0"/>
              <a:buNone/>
            </a:pPr>
            <a:r>
              <a:rPr lang="en-US" i="1" dirty="0" err="1"/>
              <a:t>p</a:t>
            </a:r>
            <a:r>
              <a:rPr lang="en-US" dirty="0"/>
              <a:t> = 0 or 1 = maximal purity</a:t>
            </a:r>
          </a:p>
          <a:p>
            <a:pPr>
              <a:buNone/>
            </a:pPr>
            <a:r>
              <a:rPr lang="en-US" i="1" dirty="0" err="1"/>
              <a:t>p</a:t>
            </a:r>
            <a:r>
              <a:rPr lang="en-US" dirty="0"/>
              <a:t> = 0.5	     = maximal impurity</a:t>
            </a:r>
          </a:p>
          <a:p>
            <a:pPr>
              <a:buFont typeface="Marlett" pitchFamily="26" charset="0"/>
              <a:buNone/>
            </a:pPr>
            <a:endParaRPr lang="en-US" dirty="0"/>
          </a:p>
          <a:p>
            <a:pPr>
              <a:buFont typeface="Marlett" pitchFamily="26" charset="0"/>
              <a:buNone/>
            </a:pPr>
            <a:endParaRPr lang="en-US" dirty="0"/>
          </a:p>
        </p:txBody>
      </p:sp>
      <p:sp>
        <p:nvSpPr>
          <p:cNvPr id="2" name="Slide Number Placeholder 1">
            <a:extLst>
              <a:ext uri="{FF2B5EF4-FFF2-40B4-BE49-F238E27FC236}">
                <a16:creationId xmlns:a16="http://schemas.microsoft.com/office/drawing/2014/main" id="{EEE8542C-41CA-8E4C-9C8F-A518DF4CA6DD}"/>
              </a:ext>
            </a:extLst>
          </p:cNvPr>
          <p:cNvSpPr>
            <a:spLocks noGrp="1"/>
          </p:cNvSpPr>
          <p:nvPr>
            <p:ph type="sldNum" sz="quarter" idx="11"/>
          </p:nvPr>
        </p:nvSpPr>
        <p:spPr/>
        <p:txBody>
          <a:bodyPr/>
          <a:lstStyle/>
          <a:p>
            <a:fld id="{58D75BFE-0219-5E4C-B5DE-558344925158}" type="slidenum">
              <a:rPr lang="en-US" smtClean="0"/>
              <a:pPr/>
              <a:t>23</a:t>
            </a:fld>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971800"/>
            <a:ext cx="3634981" cy="3467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17410" name="Text Box 2"/>
          <p:cNvSpPr txBox="1">
            <a:spLocks noChangeArrowheads="1"/>
          </p:cNvSpPr>
          <p:nvPr/>
        </p:nvSpPr>
        <p:spPr bwMode="auto">
          <a:xfrm>
            <a:off x="663575" y="1370013"/>
            <a:ext cx="3927229" cy="1569660"/>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dirty="0"/>
              <a:t>Geometrically, a decision </a:t>
            </a:r>
            <a:r>
              <a:rPr lang="en-US" b="0" dirty="0"/>
              <a:t>tree </a:t>
            </a:r>
          </a:p>
          <a:p>
            <a:r>
              <a:rPr lang="en-US" b="0" dirty="0"/>
              <a:t>is a </a:t>
            </a:r>
            <a:r>
              <a:rPr lang="en-US" i="1" dirty="0" err="1">
                <a:solidFill>
                  <a:srgbClr val="0033CC"/>
                </a:solidFill>
              </a:rPr>
              <a:t>d</a:t>
            </a:r>
            <a:r>
              <a:rPr lang="en-US" b="0" i="1" dirty="0">
                <a:solidFill>
                  <a:srgbClr val="0033CC"/>
                </a:solidFill>
              </a:rPr>
              <a:t>-dimensional </a:t>
            </a:r>
            <a:r>
              <a:rPr lang="en-US" b="0" dirty="0"/>
              <a:t>histogram </a:t>
            </a:r>
          </a:p>
          <a:p>
            <a:r>
              <a:rPr lang="en-US" b="0" dirty="0"/>
              <a:t>in</a:t>
            </a:r>
            <a:r>
              <a:rPr lang="en-US" dirty="0"/>
              <a:t> which the bins are </a:t>
            </a:r>
          </a:p>
          <a:p>
            <a:r>
              <a:rPr lang="en-US" dirty="0"/>
              <a:t>created </a:t>
            </a:r>
            <a:r>
              <a:rPr lang="en-US" b="0" i="1" dirty="0">
                <a:solidFill>
                  <a:srgbClr val="0033CC"/>
                </a:solidFill>
              </a:rPr>
              <a:t>recursively</a:t>
            </a:r>
            <a:r>
              <a:rPr lang="en-US" b="0" dirty="0"/>
              <a:t>.</a:t>
            </a:r>
          </a:p>
        </p:txBody>
      </p:sp>
      <p:sp>
        <p:nvSpPr>
          <p:cNvPr id="17411" name="Rectangle 3"/>
          <p:cNvSpPr>
            <a:spLocks noGrp="1" noChangeArrowheads="1"/>
          </p:cNvSpPr>
          <p:nvPr>
            <p:ph type="title"/>
          </p:nvPr>
        </p:nvSpPr>
        <p:spPr/>
        <p:txBody>
          <a:bodyPr/>
          <a:lstStyle/>
          <a:p>
            <a:r>
              <a:rPr lang="en-US" dirty="0">
                <a:solidFill>
                  <a:srgbClr val="0033CC"/>
                </a:solidFill>
              </a:rPr>
              <a:t>Decision Trees</a:t>
            </a:r>
          </a:p>
        </p:txBody>
      </p:sp>
      <p:sp>
        <p:nvSpPr>
          <p:cNvPr id="5" name="Slide Number Placeholder 4">
            <a:extLst>
              <a:ext uri="{FF2B5EF4-FFF2-40B4-BE49-F238E27FC236}">
                <a16:creationId xmlns:a16="http://schemas.microsoft.com/office/drawing/2014/main" id="{E2CB2DBD-3BA4-0B49-9443-163FAD366A60}"/>
              </a:ext>
            </a:extLst>
          </p:cNvPr>
          <p:cNvSpPr>
            <a:spLocks noGrp="1"/>
          </p:cNvSpPr>
          <p:nvPr>
            <p:ph type="sldNum" sz="quarter" idx="11"/>
          </p:nvPr>
        </p:nvSpPr>
        <p:spPr/>
        <p:txBody>
          <a:bodyPr/>
          <a:lstStyle/>
          <a:p>
            <a:pPr>
              <a:defRPr/>
            </a:pPr>
            <a:fld id="{C75B39C7-D2B5-7240-8251-53AAF7481C34}" type="slidenum">
              <a:rPr lang="en-US" smtClean="0"/>
              <a:pPr>
                <a:defRPr/>
              </a:pPr>
              <a:t>24</a:t>
            </a:fld>
            <a:endParaRPr lang="en-US"/>
          </a:p>
        </p:txBody>
      </p:sp>
    </p:spTree>
    <p:extLst>
      <p:ext uri="{BB962C8B-B14F-4D97-AF65-F5344CB8AC3E}">
        <p14:creationId xmlns:p14="http://schemas.microsoft.com/office/powerpoint/2010/main" val="1616757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E6C3F-CBAD-5243-93CB-3F4DD896A58D}"/>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A0024902-0662-334D-9DC8-6191F9C61171}"/>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sz="3200" dirty="0"/>
              <a:t>   Unfortunately, decision trees are unstable!</a:t>
            </a:r>
            <a:endParaRPr lang="en-US" dirty="0"/>
          </a:p>
        </p:txBody>
      </p:sp>
      <p:sp>
        <p:nvSpPr>
          <p:cNvPr id="4" name="Slide Number Placeholder 3">
            <a:extLst>
              <a:ext uri="{FF2B5EF4-FFF2-40B4-BE49-F238E27FC236}">
                <a16:creationId xmlns:a16="http://schemas.microsoft.com/office/drawing/2014/main" id="{E17B586E-7DB4-7847-B889-4EF910E6217D}"/>
              </a:ext>
            </a:extLst>
          </p:cNvPr>
          <p:cNvSpPr>
            <a:spLocks noGrp="1"/>
          </p:cNvSpPr>
          <p:nvPr>
            <p:ph type="sldNum" sz="quarter" idx="11"/>
          </p:nvPr>
        </p:nvSpPr>
        <p:spPr/>
        <p:txBody>
          <a:bodyPr/>
          <a:lstStyle/>
          <a:p>
            <a:pPr>
              <a:defRPr/>
            </a:pPr>
            <a:fld id="{046487E0-6C48-9842-89A3-09BD27C7057F}" type="slidenum">
              <a:rPr lang="en-US" smtClean="0"/>
              <a:pPr>
                <a:defRPr/>
              </a:pPr>
              <a:t>25</a:t>
            </a:fld>
            <a:endParaRPr lang="en-US"/>
          </a:p>
        </p:txBody>
      </p:sp>
    </p:spTree>
    <p:extLst>
      <p:ext uri="{BB962C8B-B14F-4D97-AF65-F5344CB8AC3E}">
        <p14:creationId xmlns:p14="http://schemas.microsoft.com/office/powerpoint/2010/main" val="1727221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114800" y="4140395"/>
            <a:ext cx="4924044" cy="1879405"/>
          </a:xfrm>
          <a:prstGeom prst="rect">
            <a:avLst/>
          </a:prstGeom>
          <a:effectLst>
            <a:outerShdw blurRad="50800" dist="50800" dir="5400000" algn="ctr" rotWithShape="0">
              <a:schemeClr val="tx1"/>
            </a:outerShdw>
          </a:effectLst>
        </p:spPr>
      </p:pic>
      <p:sp>
        <p:nvSpPr>
          <p:cNvPr id="2" name="Title 1"/>
          <p:cNvSpPr>
            <a:spLocks noGrp="1"/>
          </p:cNvSpPr>
          <p:nvPr>
            <p:ph type="title"/>
          </p:nvPr>
        </p:nvSpPr>
        <p:spPr>
          <a:xfrm>
            <a:off x="304800" y="228600"/>
            <a:ext cx="8458200" cy="838200"/>
          </a:xfrm>
        </p:spPr>
        <p:txBody>
          <a:bodyPr/>
          <a:lstStyle/>
          <a:p>
            <a:r>
              <a:rPr lang="en-US" dirty="0">
                <a:solidFill>
                  <a:srgbClr val="0033CC"/>
                </a:solidFill>
              </a:rPr>
              <a:t>A Silk Purse from a Sow’s Ear! </a:t>
            </a:r>
            <a:r>
              <a:rPr lang="en-US" dirty="0"/>
              <a:t> </a:t>
            </a:r>
          </a:p>
        </p:txBody>
      </p:sp>
      <p:sp>
        <p:nvSpPr>
          <p:cNvPr id="3" name="Content Placeholder 2"/>
          <p:cNvSpPr>
            <a:spLocks noGrp="1"/>
          </p:cNvSpPr>
          <p:nvPr>
            <p:ph idx="1"/>
          </p:nvPr>
        </p:nvSpPr>
        <p:spPr/>
        <p:txBody>
          <a:bodyPr/>
          <a:lstStyle/>
          <a:p>
            <a:pPr>
              <a:buNone/>
            </a:pPr>
            <a:r>
              <a:rPr lang="en-US" dirty="0"/>
              <a:t>In 1997, AT&amp;T researchers Freund and </a:t>
            </a:r>
            <a:r>
              <a:rPr lang="en-US" dirty="0" err="1"/>
              <a:t>Schapire</a:t>
            </a:r>
            <a:r>
              <a:rPr lang="en-US" dirty="0"/>
              <a:t> [Journal of Computer and  Sys. Sci. </a:t>
            </a:r>
            <a:r>
              <a:rPr lang="en-US" b="1" dirty="0"/>
              <a:t>55</a:t>
            </a:r>
            <a:r>
              <a:rPr lang="en-US" dirty="0"/>
              <a:t> (1), 119 (1997)] showed that it was possible to build highly effective classifiers by combining a large number of mediocre ones! </a:t>
            </a:r>
            <a:br>
              <a:rPr lang="en-US" dirty="0"/>
            </a:br>
            <a:endParaRPr lang="en-US" dirty="0"/>
          </a:p>
          <a:p>
            <a:pPr>
              <a:buNone/>
            </a:pPr>
            <a:r>
              <a:rPr lang="en-US" dirty="0"/>
              <a:t>The Freund-</a:t>
            </a:r>
            <a:r>
              <a:rPr lang="en-US" dirty="0" err="1"/>
              <a:t>Schapire</a:t>
            </a:r>
            <a:r>
              <a:rPr lang="en-US" dirty="0"/>
              <a:t> algorithm, which they called </a:t>
            </a:r>
            <a:r>
              <a:rPr lang="en-US" dirty="0" err="1">
                <a:solidFill>
                  <a:srgbClr val="0033CC"/>
                </a:solidFill>
              </a:rPr>
              <a:t>AdaBoost</a:t>
            </a:r>
            <a:r>
              <a:rPr lang="en-US" dirty="0"/>
              <a:t>, was the first successful method to </a:t>
            </a:r>
            <a:r>
              <a:rPr lang="en-US" i="1" dirty="0">
                <a:solidFill>
                  <a:srgbClr val="0033CC"/>
                </a:solidFill>
              </a:rPr>
              <a:t>boost</a:t>
            </a:r>
            <a:r>
              <a:rPr lang="en-US" dirty="0"/>
              <a:t> (i.e., enhance)</a:t>
            </a:r>
          </a:p>
          <a:p>
            <a:pPr>
              <a:buNone/>
            </a:pPr>
            <a:r>
              <a:rPr lang="en-US" dirty="0"/>
              <a:t>	the performance of </a:t>
            </a:r>
          </a:p>
          <a:p>
            <a:pPr>
              <a:buNone/>
            </a:pPr>
            <a:r>
              <a:rPr lang="en-US" dirty="0"/>
              <a:t>	poorly performing </a:t>
            </a:r>
          </a:p>
          <a:p>
            <a:pPr>
              <a:buNone/>
            </a:pPr>
            <a:r>
              <a:rPr lang="en-US" dirty="0"/>
              <a:t>	classifiers by </a:t>
            </a:r>
          </a:p>
          <a:p>
            <a:pPr>
              <a:buNone/>
            </a:pPr>
            <a:r>
              <a:rPr lang="en-US" dirty="0"/>
              <a:t>	</a:t>
            </a:r>
            <a:r>
              <a:rPr lang="en-US" i="1" dirty="0">
                <a:solidFill>
                  <a:srgbClr val="0033CC"/>
                </a:solidFill>
              </a:rPr>
              <a:t>averaging</a:t>
            </a:r>
            <a:r>
              <a:rPr lang="en-US" dirty="0"/>
              <a:t> their outputs.</a:t>
            </a:r>
          </a:p>
          <a:p>
            <a:pPr>
              <a:buNone/>
            </a:pPr>
            <a:endParaRPr lang="en-US" dirty="0"/>
          </a:p>
        </p:txBody>
      </p:sp>
      <p:sp>
        <p:nvSpPr>
          <p:cNvPr id="4" name="Slide Number Placeholder 3">
            <a:extLst>
              <a:ext uri="{FF2B5EF4-FFF2-40B4-BE49-F238E27FC236}">
                <a16:creationId xmlns:a16="http://schemas.microsoft.com/office/drawing/2014/main" id="{FA9144C0-B26E-2049-BAF5-711F08934ADA}"/>
              </a:ext>
            </a:extLst>
          </p:cNvPr>
          <p:cNvSpPr>
            <a:spLocks noGrp="1"/>
          </p:cNvSpPr>
          <p:nvPr>
            <p:ph type="sldNum" sz="quarter" idx="11"/>
          </p:nvPr>
        </p:nvSpPr>
        <p:spPr/>
        <p:txBody>
          <a:bodyPr/>
          <a:lstStyle/>
          <a:p>
            <a:pPr>
              <a:defRPr/>
            </a:pPr>
            <a:fld id="{046487E0-6C48-9842-89A3-09BD27C7057F}" type="slidenum">
              <a:rPr lang="en-US" smtClean="0"/>
              <a:pPr>
                <a:defRPr/>
              </a:pPr>
              <a:t>26</a:t>
            </a:fld>
            <a:endParaRPr lang="en-US"/>
          </a:p>
        </p:txBody>
      </p:sp>
    </p:spTree>
    <p:extLst>
      <p:ext uri="{BB962C8B-B14F-4D97-AF65-F5344CB8AC3E}">
        <p14:creationId xmlns:p14="http://schemas.microsoft.com/office/powerpoint/2010/main" val="2453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5BD6F1B5-7443-B44F-AFB1-21FB1A7FD453}" type="slidenum">
              <a:rPr lang="en-US"/>
              <a:pPr/>
              <a:t>27</a:t>
            </a:fld>
            <a:endParaRPr lang="en-US"/>
          </a:p>
        </p:txBody>
      </p:sp>
      <p:sp>
        <p:nvSpPr>
          <p:cNvPr id="23555" name="Rectangle 3"/>
          <p:cNvSpPr>
            <a:spLocks noGrp="1" noChangeArrowheads="1"/>
          </p:cNvSpPr>
          <p:nvPr>
            <p:ph type="body" idx="1"/>
          </p:nvPr>
        </p:nvSpPr>
        <p:spPr>
          <a:xfrm>
            <a:off x="457200" y="1600200"/>
            <a:ext cx="8153400" cy="4419600"/>
          </a:xfrm>
        </p:spPr>
        <p:txBody>
          <a:bodyPr/>
          <a:lstStyle/>
          <a:p>
            <a:pPr>
              <a:buFont typeface="Marlett" pitchFamily="26" charset="0"/>
              <a:buNone/>
            </a:pPr>
            <a:r>
              <a:rPr lang="en-US" dirty="0"/>
              <a:t>The most popular methods (used mostly with decision trees) are:</a:t>
            </a:r>
            <a:br>
              <a:rPr lang="en-US" dirty="0"/>
            </a:br>
            <a:endParaRPr lang="en-US" dirty="0"/>
          </a:p>
          <a:p>
            <a:pPr lvl="1"/>
            <a:r>
              <a:rPr lang="en-US" dirty="0">
                <a:solidFill>
                  <a:srgbClr val="0033CC"/>
                </a:solidFill>
              </a:rPr>
              <a:t>Bagging</a:t>
            </a:r>
            <a:r>
              <a:rPr lang="en-US" dirty="0"/>
              <a:t>:		each tree is trained on a </a:t>
            </a:r>
            <a:r>
              <a:rPr lang="en-US" dirty="0">
                <a:solidFill>
                  <a:srgbClr val="0000FF"/>
                </a:solidFill>
              </a:rPr>
              <a:t>bootstrap* 				sample</a:t>
            </a:r>
            <a:r>
              <a:rPr lang="en-US" dirty="0"/>
              <a:t> drawn from the training set</a:t>
            </a:r>
            <a:br>
              <a:rPr lang="en-US" dirty="0"/>
            </a:br>
            <a:endParaRPr lang="en-US" dirty="0"/>
          </a:p>
          <a:p>
            <a:pPr lvl="1"/>
            <a:r>
              <a:rPr lang="en-US" dirty="0">
                <a:solidFill>
                  <a:srgbClr val="0033CC"/>
                </a:solidFill>
              </a:rPr>
              <a:t>Random Forest</a:t>
            </a:r>
            <a:r>
              <a:rPr lang="en-US" dirty="0"/>
              <a:t>: 	bagging with </a:t>
            </a:r>
            <a:r>
              <a:rPr lang="en-US" dirty="0">
                <a:solidFill>
                  <a:srgbClr val="0000FF"/>
                </a:solidFill>
              </a:rPr>
              <a:t>randomized</a:t>
            </a:r>
            <a:r>
              <a:rPr lang="en-US" dirty="0"/>
              <a:t> trees</a:t>
            </a:r>
            <a:br>
              <a:rPr lang="en-US" dirty="0"/>
            </a:br>
            <a:endParaRPr lang="en-US" dirty="0"/>
          </a:p>
          <a:p>
            <a:pPr lvl="1"/>
            <a:r>
              <a:rPr lang="en-US" dirty="0">
                <a:solidFill>
                  <a:srgbClr val="0033CC"/>
                </a:solidFill>
              </a:rPr>
              <a:t>Boosting</a:t>
            </a:r>
            <a:r>
              <a:rPr lang="en-US" dirty="0"/>
              <a:t>: 		each tree trained on a </a:t>
            </a:r>
            <a:r>
              <a:rPr lang="en-US" dirty="0">
                <a:solidFill>
                  <a:srgbClr val="0000FF"/>
                </a:solidFill>
              </a:rPr>
              <a:t>different 				reweighting</a:t>
            </a:r>
            <a:r>
              <a:rPr lang="en-US" dirty="0"/>
              <a:t> of the training set</a:t>
            </a:r>
          </a:p>
          <a:p>
            <a:pPr lvl="1"/>
            <a:endParaRPr lang="en-US" dirty="0"/>
          </a:p>
          <a:p>
            <a:pPr>
              <a:buNone/>
            </a:pPr>
            <a:r>
              <a:rPr lang="en-US" dirty="0"/>
              <a:t>*</a:t>
            </a:r>
            <a:r>
              <a:rPr lang="en-US" sz="2000" dirty="0"/>
              <a:t>A bootstrap sample is a sample of size N drawn, </a:t>
            </a:r>
            <a:r>
              <a:rPr lang="en-US" sz="2000" i="1" dirty="0"/>
              <a:t>with replacement</a:t>
            </a:r>
            <a:r>
              <a:rPr lang="en-US" sz="2000" dirty="0"/>
              <a:t>, from another of  the same size. Duplicates can occur and are allowed.</a:t>
            </a:r>
            <a:endParaRPr lang="en-US" dirty="0"/>
          </a:p>
        </p:txBody>
      </p:sp>
      <p:sp>
        <p:nvSpPr>
          <p:cNvPr id="8" name="Title 1">
            <a:extLst>
              <a:ext uri="{FF2B5EF4-FFF2-40B4-BE49-F238E27FC236}">
                <a16:creationId xmlns:a16="http://schemas.microsoft.com/office/drawing/2014/main" id="{E99F9874-9146-E949-931F-94608DDD5A6E}"/>
              </a:ext>
            </a:extLst>
          </p:cNvPr>
          <p:cNvSpPr>
            <a:spLocks noGrp="1"/>
          </p:cNvSpPr>
          <p:nvPr>
            <p:ph type="title"/>
          </p:nvPr>
        </p:nvSpPr>
        <p:spPr>
          <a:xfrm>
            <a:off x="304800" y="228600"/>
            <a:ext cx="8458200" cy="838200"/>
          </a:xfrm>
        </p:spPr>
        <p:txBody>
          <a:bodyPr/>
          <a:lstStyle/>
          <a:p>
            <a:r>
              <a:rPr lang="en-US" dirty="0">
                <a:solidFill>
                  <a:srgbClr val="0033CC"/>
                </a:solidFill>
              </a:rPr>
              <a:t>A Silk Purse from a Sow’s Ear! </a:t>
            </a:r>
            <a:r>
              <a:rPr lang="en-US" dirty="0"/>
              <a:t> </a:t>
            </a:r>
          </a:p>
        </p:txBody>
      </p:sp>
    </p:spTree>
    <p:extLst>
      <p:ext uri="{BB962C8B-B14F-4D97-AF65-F5344CB8AC3E}">
        <p14:creationId xmlns:p14="http://schemas.microsoft.com/office/powerpoint/2010/main" val="21992663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Example: </a:t>
            </a:r>
            <a:r>
              <a:rPr lang="en-US" dirty="0">
                <a:solidFill>
                  <a:srgbClr val="22A5FF"/>
                </a:solidFill>
              </a:rPr>
              <a:t>Wine tasting!</a:t>
            </a:r>
          </a:p>
        </p:txBody>
      </p:sp>
    </p:spTree>
    <p:extLst>
      <p:ext uri="{BB962C8B-B14F-4D97-AF65-F5344CB8AC3E}">
        <p14:creationId xmlns:p14="http://schemas.microsoft.com/office/powerpoint/2010/main" val="1240263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33CC"/>
                </a:solidFill>
              </a:rPr>
              <a:t>Wine Tasting</a:t>
            </a:r>
          </a:p>
        </p:txBody>
      </p:sp>
      <p:sp>
        <p:nvSpPr>
          <p:cNvPr id="9" name="Content Placeholder 8"/>
          <p:cNvSpPr>
            <a:spLocks noGrp="1"/>
          </p:cNvSpPr>
          <p:nvPr>
            <p:ph idx="1"/>
          </p:nvPr>
        </p:nvSpPr>
        <p:spPr/>
        <p:txBody>
          <a:bodyPr/>
          <a:lstStyle/>
          <a:p>
            <a:pPr>
              <a:buNone/>
            </a:pPr>
            <a:r>
              <a:rPr lang="en-US" dirty="0"/>
              <a:t>Wine tasting is big business. But, can a machine do it?</a:t>
            </a:r>
          </a:p>
          <a:p>
            <a:pPr>
              <a:buNone/>
            </a:pPr>
            <a:r>
              <a:rPr lang="en-US" dirty="0"/>
              <a:t>In principle, yes, if we can establish the</a:t>
            </a:r>
          </a:p>
          <a:p>
            <a:pPr>
              <a:buNone/>
            </a:pPr>
            <a:r>
              <a:rPr lang="en-US" dirty="0"/>
              <a:t>physical attributes that define “good” wine,</a:t>
            </a:r>
          </a:p>
          <a:p>
            <a:pPr>
              <a:buNone/>
            </a:pPr>
            <a:r>
              <a:rPr lang="en-US" dirty="0"/>
              <a:t>such as this one for </a:t>
            </a:r>
            <a:r>
              <a:rPr lang="en-US" b="1" dirty="0">
                <a:solidFill>
                  <a:srgbClr val="0033CC"/>
                </a:solidFill>
              </a:rPr>
              <a:t>$117,000 </a:t>
            </a:r>
            <a:r>
              <a:rPr lang="en-US" dirty="0"/>
              <a:t>a bottle!</a:t>
            </a:r>
          </a:p>
          <a:p>
            <a:pPr>
              <a:buNone/>
            </a:pPr>
            <a:r>
              <a:rPr lang="en-US" dirty="0"/>
              <a:t>					</a:t>
            </a:r>
          </a:p>
        </p:txBody>
      </p:sp>
      <p:pic>
        <p:nvPicPr>
          <p:cNvPr id="10" name="Picture 9" descr="whitewine.jpg"/>
          <p:cNvPicPr>
            <a:picLocks noChangeAspect="1"/>
          </p:cNvPicPr>
          <p:nvPr/>
        </p:nvPicPr>
        <p:blipFill>
          <a:blip r:embed="rId2"/>
          <a:stretch>
            <a:fillRect/>
          </a:stretch>
        </p:blipFill>
        <p:spPr>
          <a:xfrm>
            <a:off x="6172200" y="1752600"/>
            <a:ext cx="2359302" cy="4705350"/>
          </a:xfrm>
          <a:prstGeom prst="rect">
            <a:avLst/>
          </a:prstGeom>
        </p:spPr>
      </p:pic>
      <p:sp>
        <p:nvSpPr>
          <p:cNvPr id="4" name="Slide Number Placeholder 3">
            <a:extLst>
              <a:ext uri="{FF2B5EF4-FFF2-40B4-BE49-F238E27FC236}">
                <a16:creationId xmlns:a16="http://schemas.microsoft.com/office/drawing/2014/main" id="{24D3A5B2-C3CB-3944-A701-09E896B5E425}"/>
              </a:ext>
            </a:extLst>
          </p:cNvPr>
          <p:cNvSpPr>
            <a:spLocks noGrp="1"/>
          </p:cNvSpPr>
          <p:nvPr>
            <p:ph type="sldNum" sz="quarter" idx="11"/>
          </p:nvPr>
        </p:nvSpPr>
        <p:spPr/>
        <p:txBody>
          <a:bodyPr/>
          <a:lstStyle/>
          <a:p>
            <a:pPr>
              <a:defRPr/>
            </a:pPr>
            <a:fld id="{046487E0-6C48-9842-89A3-09BD27C7057F}"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5147428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724400" y="2209800"/>
            <a:ext cx="4092921" cy="2667000"/>
          </a:xfrm>
          <a:prstGeom prst="rect">
            <a:avLst/>
          </a:prstGeom>
        </p:spPr>
      </p:pic>
      <p:pic>
        <p:nvPicPr>
          <p:cNvPr id="8" name="Picture 7"/>
          <p:cNvPicPr>
            <a:picLocks noChangeAspect="1"/>
          </p:cNvPicPr>
          <p:nvPr/>
        </p:nvPicPr>
        <p:blipFill>
          <a:blip r:embed="rId4"/>
          <a:stretch>
            <a:fillRect/>
          </a:stretch>
        </p:blipFill>
        <p:spPr>
          <a:xfrm>
            <a:off x="1600200" y="2057400"/>
            <a:ext cx="3048000" cy="4000500"/>
          </a:xfrm>
          <a:prstGeom prst="rect">
            <a:avLst/>
          </a:prstGeom>
        </p:spPr>
      </p:pic>
      <p:sp>
        <p:nvSpPr>
          <p:cNvPr id="2" name="Title 1"/>
          <p:cNvSpPr>
            <a:spLocks noGrp="1"/>
          </p:cNvSpPr>
          <p:nvPr>
            <p:ph type="title"/>
          </p:nvPr>
        </p:nvSpPr>
        <p:spPr/>
        <p:txBody>
          <a:bodyPr/>
          <a:lstStyle/>
          <a:p>
            <a:r>
              <a:rPr lang="en-US" dirty="0">
                <a:solidFill>
                  <a:srgbClr val="0033CC"/>
                </a:solidFill>
              </a:rPr>
              <a:t>Wine Tasting</a:t>
            </a:r>
          </a:p>
        </p:txBody>
      </p:sp>
      <p:sp>
        <p:nvSpPr>
          <p:cNvPr id="3" name="Content Placeholder 2"/>
          <p:cNvSpPr>
            <a:spLocks noGrp="1"/>
          </p:cNvSpPr>
          <p:nvPr>
            <p:ph idx="1"/>
          </p:nvPr>
        </p:nvSpPr>
        <p:spPr>
          <a:xfrm>
            <a:off x="711200" y="1295400"/>
            <a:ext cx="8128000" cy="4819650"/>
          </a:xfrm>
        </p:spPr>
        <p:txBody>
          <a:bodyPr/>
          <a:lstStyle/>
          <a:p>
            <a:pPr>
              <a:buNone/>
            </a:pPr>
            <a:r>
              <a:rPr lang="en-US" dirty="0"/>
              <a:t>We’ll use </a:t>
            </a:r>
            <a:r>
              <a:rPr lang="en-US" dirty="0">
                <a:solidFill>
                  <a:srgbClr val="0033CC"/>
                </a:solidFill>
              </a:rPr>
              <a:t>AdaBoost</a:t>
            </a:r>
            <a:r>
              <a:rPr lang="en-US" dirty="0"/>
              <a:t> to build a classifier to distinguish good wines from bad wines </a:t>
            </a:r>
          </a:p>
          <a:p>
            <a:pPr>
              <a:buNone/>
            </a:pPr>
            <a:endParaRPr lang="en-US" dirty="0"/>
          </a:p>
          <a:p>
            <a:pPr>
              <a:buNone/>
            </a:pPr>
            <a:r>
              <a:rPr lang="en-US" dirty="0"/>
              <a:t>from  </a:t>
            </a:r>
          </a:p>
          <a:p>
            <a:pPr>
              <a:buNone/>
            </a:pPr>
            <a:r>
              <a:rPr lang="en-US" dirty="0" err="1"/>
              <a:t>Vinho</a:t>
            </a:r>
            <a:r>
              <a:rPr lang="en-US" dirty="0"/>
              <a:t> Verde </a:t>
            </a:r>
          </a:p>
          <a:p>
            <a:pPr>
              <a:buNone/>
            </a:pPr>
            <a:r>
              <a:rPr lang="en-US" dirty="0"/>
              <a:t>in Portugal.</a:t>
            </a:r>
          </a:p>
          <a:p>
            <a:pPr>
              <a:buNone/>
            </a:pPr>
            <a:r>
              <a:rPr lang="en-US" sz="1600" dirty="0"/>
              <a:t>.</a:t>
            </a:r>
          </a:p>
        </p:txBody>
      </p:sp>
      <p:sp>
        <p:nvSpPr>
          <p:cNvPr id="4" name="Slide Number Placeholder 3">
            <a:extLst>
              <a:ext uri="{FF2B5EF4-FFF2-40B4-BE49-F238E27FC236}">
                <a16:creationId xmlns:a16="http://schemas.microsoft.com/office/drawing/2014/main" id="{7B83CBEF-9FD4-104E-9A0C-612F4AEFFBED}"/>
              </a:ext>
            </a:extLst>
          </p:cNvPr>
          <p:cNvSpPr>
            <a:spLocks noGrp="1"/>
          </p:cNvSpPr>
          <p:nvPr>
            <p:ph type="sldNum" sz="quarter" idx="11"/>
          </p:nvPr>
        </p:nvSpPr>
        <p:spPr/>
        <p:txBody>
          <a:bodyPr/>
          <a:lstStyle/>
          <a:p>
            <a:pPr>
              <a:defRPr/>
            </a:pPr>
            <a:fld id="{046487E0-6C48-9842-89A3-09BD27C7057F}" type="slidenum">
              <a:rPr lang="en-US" smtClean="0"/>
              <a:pPr>
                <a:defRPr/>
              </a:pPr>
              <a:t>30</a:t>
            </a:fld>
            <a:endParaRPr lang="en-US"/>
          </a:p>
        </p:txBody>
      </p:sp>
    </p:spTree>
    <p:extLst>
      <p:ext uri="{BB962C8B-B14F-4D97-AF65-F5344CB8AC3E}">
        <p14:creationId xmlns:p14="http://schemas.microsoft.com/office/powerpoint/2010/main" val="924179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295400"/>
            <a:ext cx="8128000" cy="4819650"/>
          </a:xfrm>
        </p:spPr>
        <p:txBody>
          <a:bodyPr/>
          <a:lstStyle/>
          <a:p>
            <a:pPr>
              <a:buNone/>
            </a:pPr>
            <a:r>
              <a:rPr lang="en-US" dirty="0"/>
              <a:t>Let’s define a good wine as one with expert rating </a:t>
            </a:r>
            <a:r>
              <a:rPr lang="en-US" dirty="0">
                <a:solidFill>
                  <a:srgbClr val="0000FF"/>
                </a:solidFill>
              </a:rPr>
              <a:t>≥ 0.6 </a:t>
            </a:r>
            <a:r>
              <a:rPr lang="en-US" dirty="0"/>
              <a:t>on a scale from 0 to 1, where </a:t>
            </a:r>
            <a:r>
              <a:rPr lang="en-US" b="1" dirty="0">
                <a:solidFill>
                  <a:srgbClr val="0000FF"/>
                </a:solidFill>
              </a:rPr>
              <a:t>1</a:t>
            </a:r>
            <a:r>
              <a:rPr lang="en-US" dirty="0"/>
              <a:t> is a wine from </a:t>
            </a:r>
            <a:r>
              <a:rPr lang="en-US" dirty="0">
                <a:solidFill>
                  <a:srgbClr val="0033CC"/>
                </a:solidFill>
              </a:rPr>
              <a:t>Heaven</a:t>
            </a:r>
            <a:r>
              <a:rPr lang="en-US" dirty="0"/>
              <a:t> and </a:t>
            </a:r>
            <a:r>
              <a:rPr lang="en-US" b="1" dirty="0">
                <a:solidFill>
                  <a:srgbClr val="0000FF"/>
                </a:solidFill>
              </a:rPr>
              <a:t>0</a:t>
            </a:r>
            <a:r>
              <a:rPr lang="en-US" dirty="0"/>
              <a:t> is a wine from </a:t>
            </a:r>
            <a:r>
              <a:rPr lang="en-US" dirty="0">
                <a:solidFill>
                  <a:srgbClr val="FF0000"/>
                </a:solidFill>
              </a:rPr>
              <a:t>Hell</a:t>
            </a:r>
            <a:r>
              <a:rPr lang="en-US" dirty="0"/>
              <a:t>! </a:t>
            </a:r>
          </a:p>
          <a:p>
            <a:pPr>
              <a:buNone/>
            </a:pPr>
            <a:r>
              <a:rPr lang="en-US" dirty="0"/>
              <a:t>		</a:t>
            </a:r>
          </a:p>
          <a:p>
            <a:pPr>
              <a:buNone/>
            </a:pPr>
            <a:r>
              <a:rPr lang="en-US" dirty="0"/>
              <a:t>We’ll use data from </a:t>
            </a:r>
          </a:p>
          <a:p>
            <a:pPr>
              <a:buNone/>
            </a:pPr>
            <a:r>
              <a:rPr lang="en-US" dirty="0"/>
              <a:t>Cortez </a:t>
            </a:r>
            <a:r>
              <a:rPr lang="en-US" i="1" dirty="0"/>
              <a:t>et al.*</a:t>
            </a:r>
            <a:endParaRPr lang="en-US" dirty="0"/>
          </a:p>
          <a:p>
            <a:pPr>
              <a:buNone/>
            </a:pPr>
            <a:endParaRPr lang="en-US" dirty="0"/>
          </a:p>
          <a:p>
            <a:pPr>
              <a:buNone/>
            </a:pPr>
            <a:r>
              <a:rPr lang="en-US" dirty="0"/>
              <a:t>	</a:t>
            </a:r>
          </a:p>
          <a:p>
            <a:pPr>
              <a:buNone/>
            </a:pPr>
            <a:r>
              <a:rPr lang="en-US" dirty="0"/>
              <a:t>		</a:t>
            </a:r>
          </a:p>
          <a:p>
            <a:pPr>
              <a:buNone/>
            </a:pPr>
            <a:r>
              <a:rPr lang="en-US" dirty="0"/>
              <a:t>* </a:t>
            </a:r>
            <a:r>
              <a:rPr lang="en-US" sz="1800" dirty="0"/>
              <a:t>P. Cortez, A. </a:t>
            </a:r>
            <a:r>
              <a:rPr lang="en-US" sz="1800" dirty="0" err="1"/>
              <a:t>Cerdeira</a:t>
            </a:r>
            <a:r>
              <a:rPr lang="en-US" sz="1800" dirty="0"/>
              <a:t>, F. Almeida, T. Matos and J. Reis. </a:t>
            </a:r>
          </a:p>
          <a:p>
            <a:pPr>
              <a:buNone/>
            </a:pPr>
            <a:r>
              <a:rPr lang="en-US" sz="1800" dirty="0"/>
              <a:t>  Modeling wine preferences by data mining from physicochemical properties.</a:t>
            </a:r>
          </a:p>
          <a:p>
            <a:pPr>
              <a:buNone/>
            </a:pPr>
            <a:r>
              <a:rPr lang="en-US" sz="1800" dirty="0"/>
              <a:t>  In Decision Support Systems, Elsevier, 47(4):547-553. ISSN: 0167-9236</a:t>
            </a:r>
          </a:p>
          <a:p>
            <a:pPr>
              <a:buNone/>
            </a:pPr>
            <a:endParaRPr lang="en-US" dirty="0"/>
          </a:p>
          <a:p>
            <a:pPr>
              <a:buNone/>
            </a:pPr>
            <a:endParaRPr lang="en-US" dirty="0"/>
          </a:p>
          <a:p>
            <a:pPr>
              <a:buNone/>
            </a:pPr>
            <a:endParaRPr lang="en-US" dirty="0"/>
          </a:p>
          <a:p>
            <a:pPr>
              <a:buNone/>
            </a:pPr>
            <a:endParaRPr lang="en-US" dirty="0"/>
          </a:p>
          <a:p>
            <a:pPr>
              <a:buNone/>
            </a:pPr>
            <a:endParaRPr lang="en-US" sz="1600" dirty="0"/>
          </a:p>
        </p:txBody>
      </p:sp>
      <p:pic>
        <p:nvPicPr>
          <p:cNvPr id="7" name="Picture 6"/>
          <p:cNvPicPr>
            <a:picLocks noChangeAspect="1"/>
          </p:cNvPicPr>
          <p:nvPr/>
        </p:nvPicPr>
        <p:blipFill>
          <a:blip r:embed="rId2"/>
          <a:stretch>
            <a:fillRect/>
          </a:stretch>
        </p:blipFill>
        <p:spPr>
          <a:xfrm>
            <a:off x="4724400" y="2209800"/>
            <a:ext cx="4092921" cy="2667000"/>
          </a:xfrm>
          <a:prstGeom prst="rect">
            <a:avLst/>
          </a:prstGeom>
        </p:spPr>
      </p:pic>
      <p:sp>
        <p:nvSpPr>
          <p:cNvPr id="2" name="Title 1"/>
          <p:cNvSpPr>
            <a:spLocks noGrp="1"/>
          </p:cNvSpPr>
          <p:nvPr>
            <p:ph type="title"/>
          </p:nvPr>
        </p:nvSpPr>
        <p:spPr/>
        <p:txBody>
          <a:bodyPr/>
          <a:lstStyle/>
          <a:p>
            <a:r>
              <a:rPr lang="en-US" dirty="0"/>
              <a:t>Wine Tasting</a:t>
            </a:r>
            <a:endParaRPr lang="en-US" dirty="0">
              <a:solidFill>
                <a:srgbClr val="22A5FF"/>
              </a:solidFill>
            </a:endParaRPr>
          </a:p>
        </p:txBody>
      </p:sp>
      <p:sp>
        <p:nvSpPr>
          <p:cNvPr id="4" name="Slide Number Placeholder 3">
            <a:extLst>
              <a:ext uri="{FF2B5EF4-FFF2-40B4-BE49-F238E27FC236}">
                <a16:creationId xmlns:a16="http://schemas.microsoft.com/office/drawing/2014/main" id="{D18FAC1F-CF86-F04F-9F52-8ECF73D130EA}"/>
              </a:ext>
            </a:extLst>
          </p:cNvPr>
          <p:cNvSpPr>
            <a:spLocks noGrp="1"/>
          </p:cNvSpPr>
          <p:nvPr>
            <p:ph type="sldNum" sz="quarter" idx="11"/>
          </p:nvPr>
        </p:nvSpPr>
        <p:spPr/>
        <p:txBody>
          <a:bodyPr/>
          <a:lstStyle/>
          <a:p>
            <a:pPr>
              <a:defRPr/>
            </a:pPr>
            <a:fld id="{046487E0-6C48-9842-89A3-09BD27C7057F}" type="slidenum">
              <a:rPr lang="en-US" smtClean="0"/>
              <a:pPr>
                <a:defRPr/>
              </a:pPr>
              <a:t>31</a:t>
            </a:fld>
            <a:endParaRPr lang="en-US"/>
          </a:p>
        </p:txBody>
      </p:sp>
    </p:spTree>
    <p:extLst>
      <p:ext uri="{BB962C8B-B14F-4D97-AF65-F5344CB8AC3E}">
        <p14:creationId xmlns:p14="http://schemas.microsoft.com/office/powerpoint/2010/main" val="125569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Wine Tasting: </a:t>
            </a:r>
            <a:r>
              <a:rPr lang="en-US" dirty="0">
                <a:solidFill>
                  <a:srgbClr val="22A5FF"/>
                </a:solidFill>
              </a:rPr>
              <a:t>Data</a:t>
            </a:r>
          </a:p>
        </p:txBody>
      </p:sp>
      <p:sp>
        <p:nvSpPr>
          <p:cNvPr id="3" name="Content Placeholder 2"/>
          <p:cNvSpPr>
            <a:spLocks noGrp="1"/>
          </p:cNvSpPr>
          <p:nvPr>
            <p:ph idx="1"/>
          </p:nvPr>
        </p:nvSpPr>
        <p:spPr/>
        <p:txBody>
          <a:bodyPr/>
          <a:lstStyle/>
          <a:p>
            <a:pPr>
              <a:buNone/>
            </a:pPr>
            <a:r>
              <a:rPr lang="en-US" dirty="0"/>
              <a:t>Data: [Cortez </a:t>
            </a:r>
            <a:r>
              <a:rPr lang="en-US" i="1" dirty="0"/>
              <a:t>et al.</a:t>
            </a:r>
            <a:r>
              <a:rPr lang="en-US" dirty="0"/>
              <a:t>, 2009].</a:t>
            </a:r>
          </a:p>
          <a:p>
            <a:pPr>
              <a:buNone/>
            </a:pPr>
            <a:r>
              <a:rPr lang="en-US" dirty="0"/>
              <a:t>   </a:t>
            </a:r>
            <a:r>
              <a:rPr lang="en-US" sz="2000" dirty="0"/>
              <a:t>	</a:t>
            </a:r>
            <a:r>
              <a:rPr lang="en-US" sz="2000" b="1" dirty="0"/>
              <a:t>variables	description</a:t>
            </a:r>
            <a:r>
              <a:rPr lang="en-US" sz="2000" dirty="0"/>
              <a:t>		</a:t>
            </a:r>
          </a:p>
          <a:p>
            <a:pPr>
              <a:buNone/>
            </a:pPr>
            <a:r>
              <a:rPr lang="en-US" sz="2000" dirty="0"/>
              <a:t>	acetic	acetic acid		</a:t>
            </a:r>
          </a:p>
          <a:p>
            <a:pPr>
              <a:buNone/>
            </a:pPr>
            <a:r>
              <a:rPr lang="en-US" sz="2000" dirty="0"/>
              <a:t>   	citric		citric acid		</a:t>
            </a:r>
          </a:p>
          <a:p>
            <a:pPr>
              <a:buNone/>
            </a:pPr>
            <a:r>
              <a:rPr lang="en-US" sz="2000" dirty="0"/>
              <a:t>   	sugar		residual sugar</a:t>
            </a:r>
          </a:p>
          <a:p>
            <a:pPr>
              <a:buNone/>
            </a:pPr>
            <a:r>
              <a:rPr lang="en-US" sz="2000" dirty="0"/>
              <a:t>   	salt		</a:t>
            </a:r>
            <a:r>
              <a:rPr lang="en-US" sz="2000" dirty="0" err="1"/>
              <a:t>NaCl</a:t>
            </a:r>
            <a:r>
              <a:rPr lang="en-US" sz="2000" dirty="0"/>
              <a:t> </a:t>
            </a:r>
          </a:p>
          <a:p>
            <a:pPr>
              <a:buNone/>
            </a:pPr>
            <a:r>
              <a:rPr lang="en-US" sz="2000" dirty="0"/>
              <a:t>   	SO2free	free sulfur dioxide</a:t>
            </a:r>
          </a:p>
          <a:p>
            <a:pPr>
              <a:buNone/>
            </a:pPr>
            <a:r>
              <a:rPr lang="en-US" sz="2000" dirty="0"/>
              <a:t>   	</a:t>
            </a:r>
            <a:r>
              <a:rPr lang="en-US" sz="2000" b="1" dirty="0">
                <a:solidFill>
                  <a:srgbClr val="0000FF"/>
                </a:solidFill>
              </a:rPr>
              <a:t>SO2tota</a:t>
            </a:r>
            <a:r>
              <a:rPr lang="en-US" sz="2000" dirty="0"/>
              <a:t>	total sulfur dioxide</a:t>
            </a:r>
          </a:p>
          <a:p>
            <a:pPr>
              <a:buNone/>
            </a:pPr>
            <a:r>
              <a:rPr lang="en-US" sz="2000" dirty="0"/>
              <a:t>	pH		pH</a:t>
            </a:r>
          </a:p>
          <a:p>
            <a:pPr>
              <a:buNone/>
            </a:pPr>
            <a:r>
              <a:rPr lang="en-US" sz="2000" dirty="0"/>
              <a:t>   	sulfate	potassium sulfate</a:t>
            </a:r>
          </a:p>
          <a:p>
            <a:pPr>
              <a:buNone/>
            </a:pPr>
            <a:r>
              <a:rPr lang="en-US" sz="2000" dirty="0"/>
              <a:t>   	</a:t>
            </a:r>
            <a:r>
              <a:rPr lang="en-US" sz="2000" b="1" dirty="0">
                <a:solidFill>
                  <a:srgbClr val="0000FF"/>
                </a:solidFill>
              </a:rPr>
              <a:t>alcohol</a:t>
            </a:r>
            <a:r>
              <a:rPr lang="en-US" sz="2000" dirty="0"/>
              <a:t>	alcohol content</a:t>
            </a:r>
          </a:p>
          <a:p>
            <a:pPr>
              <a:buNone/>
            </a:pPr>
            <a:r>
              <a:rPr lang="en-US" sz="2000" dirty="0"/>
              <a:t>	quality 	(between 0 and 1)</a:t>
            </a:r>
          </a:p>
        </p:txBody>
      </p:sp>
      <p:sp>
        <p:nvSpPr>
          <p:cNvPr id="4" name="Slide Number Placeholder 3">
            <a:extLst>
              <a:ext uri="{FF2B5EF4-FFF2-40B4-BE49-F238E27FC236}">
                <a16:creationId xmlns:a16="http://schemas.microsoft.com/office/drawing/2014/main" id="{FE5E4B6B-9B51-EB4A-835F-A844D12211DA}"/>
              </a:ext>
            </a:extLst>
          </p:cNvPr>
          <p:cNvSpPr>
            <a:spLocks noGrp="1"/>
          </p:cNvSpPr>
          <p:nvPr>
            <p:ph type="sldNum" sz="quarter" idx="11"/>
          </p:nvPr>
        </p:nvSpPr>
        <p:spPr/>
        <p:txBody>
          <a:bodyPr/>
          <a:lstStyle/>
          <a:p>
            <a:pPr>
              <a:defRPr/>
            </a:pPr>
            <a:fld id="{046487E0-6C48-9842-89A3-09BD27C7057F}" type="slidenum">
              <a:rPr lang="en-US" smtClean="0"/>
              <a:pPr>
                <a:defRPr/>
              </a:pPr>
              <a:t>32</a:t>
            </a:fld>
            <a:endParaRPr lang="en-US"/>
          </a:p>
        </p:txBody>
      </p:sp>
    </p:spTree>
    <p:extLst>
      <p:ext uri="{BB962C8B-B14F-4D97-AF65-F5344CB8AC3E}">
        <p14:creationId xmlns:p14="http://schemas.microsoft.com/office/powerpoint/2010/main" val="1204890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g_allvars.png"/>
          <p:cNvPicPr>
            <a:picLocks noChangeAspect="1"/>
          </p:cNvPicPr>
          <p:nvPr/>
        </p:nvPicPr>
        <p:blipFill>
          <a:blip r:embed="rId2"/>
          <a:stretch>
            <a:fillRect/>
          </a:stretch>
        </p:blipFill>
        <p:spPr>
          <a:xfrm>
            <a:off x="609600" y="0"/>
            <a:ext cx="7924800" cy="6858000"/>
          </a:xfrm>
          <a:prstGeom prst="rect">
            <a:avLst/>
          </a:prstGeom>
        </p:spPr>
      </p:pic>
      <p:sp>
        <p:nvSpPr>
          <p:cNvPr id="8" name="Oval 7"/>
          <p:cNvSpPr/>
          <p:nvPr/>
        </p:nvSpPr>
        <p:spPr bwMode="auto">
          <a:xfrm>
            <a:off x="3276600" y="5689600"/>
            <a:ext cx="1325880" cy="1143000"/>
          </a:xfrm>
          <a:prstGeom prst="ellipse">
            <a:avLst/>
          </a:prstGeom>
          <a:noFill/>
          <a:ln w="38100" cap="flat" cmpd="sng" algn="ctr">
            <a:solidFill>
              <a:srgbClr val="FF0000"/>
            </a:solidFill>
            <a:prstDash val="solid"/>
            <a:round/>
            <a:headEnd type="none" w="med" len="med"/>
            <a:tailEnd type="none" w="med" len="med"/>
          </a:ln>
          <a:effectLst/>
        </p:spPr>
      </p:sp>
      <p:sp>
        <p:nvSpPr>
          <p:cNvPr id="2" name="Slide Number Placeholder 1">
            <a:extLst>
              <a:ext uri="{FF2B5EF4-FFF2-40B4-BE49-F238E27FC236}">
                <a16:creationId xmlns:a16="http://schemas.microsoft.com/office/drawing/2014/main" id="{E6A691DC-8AD4-554B-96AD-631C88052320}"/>
              </a:ext>
            </a:extLst>
          </p:cNvPr>
          <p:cNvSpPr>
            <a:spLocks noGrp="1"/>
          </p:cNvSpPr>
          <p:nvPr>
            <p:ph type="sldNum" sz="quarter" idx="11"/>
          </p:nvPr>
        </p:nvSpPr>
        <p:spPr/>
        <p:txBody>
          <a:bodyPr/>
          <a:lstStyle/>
          <a:p>
            <a:pPr>
              <a:defRPr/>
            </a:pPr>
            <a:fld id="{75711B93-8128-4F43-B650-5CAB5BC252AE}" type="slidenum">
              <a:rPr lang="en-US" smtClean="0"/>
              <a:pPr>
                <a:defRPr/>
              </a:pPr>
              <a:t>33</a:t>
            </a:fld>
            <a:endParaRPr lang="en-US"/>
          </a:p>
        </p:txBody>
      </p:sp>
    </p:spTree>
    <p:extLst>
      <p:ext uri="{BB962C8B-B14F-4D97-AF65-F5344CB8AC3E}">
        <p14:creationId xmlns:p14="http://schemas.microsoft.com/office/powerpoint/2010/main" val="1970720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Wine Tasting: </a:t>
            </a:r>
            <a:r>
              <a:rPr lang="en-US" dirty="0">
                <a:solidFill>
                  <a:srgbClr val="22A5FF"/>
                </a:solidFill>
              </a:rPr>
              <a:t>Variables</a:t>
            </a:r>
          </a:p>
        </p:txBody>
      </p:sp>
      <p:sp>
        <p:nvSpPr>
          <p:cNvPr id="5" name="Content Placeholder 4"/>
          <p:cNvSpPr>
            <a:spLocks noGrp="1"/>
          </p:cNvSpPr>
          <p:nvPr>
            <p:ph idx="1"/>
          </p:nvPr>
        </p:nvSpPr>
        <p:spPr/>
        <p:txBody>
          <a:bodyPr/>
          <a:lstStyle/>
          <a:p>
            <a:pPr>
              <a:buNone/>
            </a:pPr>
            <a:r>
              <a:rPr lang="en-US" dirty="0"/>
              <a:t>Variables:</a:t>
            </a:r>
          </a:p>
          <a:p>
            <a:pPr>
              <a:buNone/>
            </a:pPr>
            <a:r>
              <a:rPr lang="en-US" dirty="0"/>
              <a:t>	</a:t>
            </a:r>
            <a:r>
              <a:rPr lang="en-US" dirty="0">
                <a:solidFill>
                  <a:srgbClr val="0000FF"/>
                </a:solidFill>
              </a:rPr>
              <a:t>SO2tota</a:t>
            </a:r>
            <a:r>
              <a:rPr lang="en-US" dirty="0"/>
              <a:t>: 	the total sulfur dioxide content (mg/dm</a:t>
            </a:r>
            <a:r>
              <a:rPr lang="en-US" baseline="30000" dirty="0"/>
              <a:t>3</a:t>
            </a:r>
            <a:r>
              <a:rPr lang="en-US" dirty="0"/>
              <a:t>)</a:t>
            </a:r>
          </a:p>
          <a:p>
            <a:pPr>
              <a:buNone/>
            </a:pPr>
            <a:r>
              <a:rPr lang="en-US" dirty="0"/>
              <a:t>	</a:t>
            </a:r>
            <a:r>
              <a:rPr lang="en-US" dirty="0">
                <a:solidFill>
                  <a:srgbClr val="0000FF"/>
                </a:solidFill>
              </a:rPr>
              <a:t>alcohol</a:t>
            </a:r>
            <a:r>
              <a:rPr lang="en-US" dirty="0"/>
              <a:t>: 	alcohol content (% volume)</a:t>
            </a:r>
          </a:p>
        </p:txBody>
      </p:sp>
      <p:pic>
        <p:nvPicPr>
          <p:cNvPr id="7" name="Picture 6" descr="canvas1.png"/>
          <p:cNvPicPr>
            <a:picLocks noChangeAspect="1"/>
          </p:cNvPicPr>
          <p:nvPr/>
        </p:nvPicPr>
        <p:blipFill>
          <a:blip r:embed="rId2"/>
          <a:stretch>
            <a:fillRect/>
          </a:stretch>
        </p:blipFill>
        <p:spPr>
          <a:xfrm>
            <a:off x="787400" y="2755900"/>
            <a:ext cx="7594600" cy="3492500"/>
          </a:xfrm>
          <a:prstGeom prst="rect">
            <a:avLst/>
          </a:prstGeom>
        </p:spPr>
      </p:pic>
      <p:sp>
        <p:nvSpPr>
          <p:cNvPr id="2" name="Slide Number Placeholder 1">
            <a:extLst>
              <a:ext uri="{FF2B5EF4-FFF2-40B4-BE49-F238E27FC236}">
                <a16:creationId xmlns:a16="http://schemas.microsoft.com/office/drawing/2014/main" id="{0E0956B3-F535-024C-9E04-1C8E06C6C59F}"/>
              </a:ext>
            </a:extLst>
          </p:cNvPr>
          <p:cNvSpPr>
            <a:spLocks noGrp="1"/>
          </p:cNvSpPr>
          <p:nvPr>
            <p:ph type="sldNum" sz="quarter" idx="11"/>
          </p:nvPr>
        </p:nvSpPr>
        <p:spPr/>
        <p:txBody>
          <a:bodyPr/>
          <a:lstStyle/>
          <a:p>
            <a:pPr>
              <a:defRPr/>
            </a:pPr>
            <a:fld id="{046487E0-6C48-9842-89A3-09BD27C7057F}" type="slidenum">
              <a:rPr lang="en-US" smtClean="0"/>
              <a:pPr>
                <a:defRPr/>
              </a:pPr>
              <a:t>34</a:t>
            </a:fld>
            <a:endParaRPr lang="en-US"/>
          </a:p>
        </p:txBody>
      </p:sp>
    </p:spTree>
    <p:extLst>
      <p:ext uri="{BB962C8B-B14F-4D97-AF65-F5344CB8AC3E}">
        <p14:creationId xmlns:p14="http://schemas.microsoft.com/office/powerpoint/2010/main" val="1265626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Wine Tasting: </a:t>
            </a:r>
            <a:r>
              <a:rPr lang="en-US" dirty="0">
                <a:solidFill>
                  <a:srgbClr val="22A5FF"/>
                </a:solidFill>
              </a:rPr>
              <a:t>First 6 Decision Trees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099580"/>
            <a:ext cx="8356600" cy="5270500"/>
          </a:xfrm>
          <a:prstGeom prst="rect">
            <a:avLst/>
          </a:prstGeom>
        </p:spPr>
      </p:pic>
      <p:sp>
        <p:nvSpPr>
          <p:cNvPr id="5" name="Slide Number Placeholder 4">
            <a:extLst>
              <a:ext uri="{FF2B5EF4-FFF2-40B4-BE49-F238E27FC236}">
                <a16:creationId xmlns:a16="http://schemas.microsoft.com/office/drawing/2014/main" id="{AD5C5E8F-E45A-D449-B004-FE28202B20A2}"/>
              </a:ext>
            </a:extLst>
          </p:cNvPr>
          <p:cNvSpPr>
            <a:spLocks noGrp="1"/>
          </p:cNvSpPr>
          <p:nvPr>
            <p:ph type="sldNum" sz="quarter" idx="11"/>
          </p:nvPr>
        </p:nvSpPr>
        <p:spPr/>
        <p:txBody>
          <a:bodyPr/>
          <a:lstStyle/>
          <a:p>
            <a:pPr>
              <a:defRPr/>
            </a:pPr>
            <a:fld id="{046487E0-6C48-9842-89A3-09BD27C7057F}" type="slidenum">
              <a:rPr lang="en-US" smtClean="0"/>
              <a:pPr>
                <a:defRPr/>
              </a:pPr>
              <a:t>35</a:t>
            </a:fld>
            <a:endParaRPr lang="en-US"/>
          </a:p>
        </p:txBody>
      </p:sp>
    </p:spTree>
    <p:extLst>
      <p:ext uri="{BB962C8B-B14F-4D97-AF65-F5344CB8AC3E}">
        <p14:creationId xmlns:p14="http://schemas.microsoft.com/office/powerpoint/2010/main" val="880467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Wine Tasting: </a:t>
            </a:r>
            <a:r>
              <a:rPr lang="en-US" dirty="0">
                <a:solidFill>
                  <a:srgbClr val="22A5FF"/>
                </a:solidFill>
              </a:rPr>
              <a:t>Results</a:t>
            </a:r>
          </a:p>
        </p:txBody>
      </p:sp>
      <p:pic>
        <p:nvPicPr>
          <p:cNvPr id="12" name="Content Placeholder 11" descr="rejBvsS.png"/>
          <p:cNvPicPr>
            <a:picLocks noGrp="1" noChangeAspect="1"/>
          </p:cNvPicPr>
          <p:nvPr>
            <p:ph sz="half" idx="2"/>
          </p:nvPr>
        </p:nvPicPr>
        <p:blipFill>
          <a:blip r:embed="rId2"/>
          <a:srcRect t="-36286" b="-36286"/>
          <a:stretch>
            <a:fillRect/>
          </a:stretch>
        </p:blipFill>
        <p:spPr>
          <a:xfrm>
            <a:off x="4648200" y="1092200"/>
            <a:ext cx="3810000" cy="4819650"/>
          </a:xfrm>
        </p:spPr>
      </p:pic>
      <p:pic>
        <p:nvPicPr>
          <p:cNvPr id="11" name="Content Placeholder 10" descr="canvas2.png"/>
          <p:cNvPicPr>
            <a:picLocks noGrp="1" noChangeAspect="1"/>
          </p:cNvPicPr>
          <p:nvPr>
            <p:ph sz="half" idx="1"/>
          </p:nvPr>
        </p:nvPicPr>
        <p:blipFill>
          <a:blip r:embed="rId3"/>
          <a:srcRect t="-35380" b="-35380"/>
          <a:stretch>
            <a:fillRect/>
          </a:stretch>
        </p:blipFill>
        <p:spPr/>
      </p:pic>
      <p:sp>
        <p:nvSpPr>
          <p:cNvPr id="13" name="TextBox 12"/>
          <p:cNvSpPr txBox="1"/>
          <p:nvPr/>
        </p:nvSpPr>
        <p:spPr>
          <a:xfrm>
            <a:off x="4648200" y="5105400"/>
            <a:ext cx="3790972" cy="1200328"/>
          </a:xfrm>
          <a:prstGeom prst="rect">
            <a:avLst/>
          </a:prstGeom>
          <a:noFill/>
        </p:spPr>
        <p:txBody>
          <a:bodyPr wrap="none" rtlCol="0">
            <a:spAutoFit/>
          </a:bodyPr>
          <a:lstStyle/>
          <a:p>
            <a:r>
              <a:rPr lang="en-US" dirty="0"/>
              <a:t>Fraction of bad wine rejected</a:t>
            </a:r>
          </a:p>
          <a:p>
            <a:r>
              <a:rPr lang="en-US" dirty="0"/>
              <a:t>for a given fraction of good</a:t>
            </a:r>
          </a:p>
          <a:p>
            <a:r>
              <a:rPr lang="en-US" dirty="0"/>
              <a:t>wine accepted.</a:t>
            </a:r>
          </a:p>
        </p:txBody>
      </p:sp>
      <mc:AlternateContent xmlns:mc="http://schemas.openxmlformats.org/markup-compatibility/2006" xmlns:a14="http://schemas.microsoft.com/office/drawing/2010/main">
        <mc:Choice Requires="a14">
          <p:sp>
            <p:nvSpPr>
              <p:cNvPr id="14" name="TextBox 13"/>
              <p:cNvSpPr txBox="1"/>
              <p:nvPr/>
            </p:nvSpPr>
            <p:spPr>
              <a:xfrm>
                <a:off x="399189" y="4953000"/>
                <a:ext cx="4553811" cy="1500283"/>
              </a:xfrm>
              <a:prstGeom prst="rect">
                <a:avLst/>
              </a:prstGeom>
              <a:noFill/>
            </p:spPr>
            <p:txBody>
              <a:bodyPr wrap="none" rtlCol="0">
                <a:spAutoFit/>
              </a:bodyPr>
              <a:lstStyle/>
              <a:p>
                <a:r>
                  <a:rPr lang="en-US" dirty="0"/>
                  <a:t>	BDT Distribution</a:t>
                </a:r>
              </a:p>
              <a:p>
                <a:pPr/>
                <a14:m>
                  <m:oMathPara xmlns:m="http://schemas.openxmlformats.org/officeDocument/2006/math">
                    <m:oMathParaPr>
                      <m:jc m:val="centerGroup"/>
                    </m:oMathParaPr>
                    <m:oMath xmlns:m="http://schemas.openxmlformats.org/officeDocument/2006/math">
                      <m:r>
                        <a:rPr lang="en-US" b="0" i="1" smtClean="0">
                          <a:latin typeface="Cambria Math" charset="0"/>
                        </a:rPr>
                        <m:t>𝐵𝐷𝑇</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 </m:t>
                          </m:r>
                          <m:r>
                            <a:rPr lang="en-US" b="0" i="1" smtClean="0">
                              <a:latin typeface="Cambria Math" charset="0"/>
                            </a:rPr>
                            <m:t>𝑦</m:t>
                          </m:r>
                        </m:e>
                      </m:d>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𝑘</m:t>
                          </m:r>
                          <m:r>
                            <a:rPr lang="en-US" b="0" i="1" smtClean="0">
                              <a:latin typeface="Cambria Math" charset="0"/>
                            </a:rPr>
                            <m:t>=0</m:t>
                          </m:r>
                        </m:sub>
                        <m:sup>
                          <m:r>
                            <a:rPr lang="en-US" b="0" i="1" smtClean="0">
                              <a:latin typeface="Cambria Math" charset="0"/>
                            </a:rPr>
                            <m:t>99</m:t>
                          </m:r>
                        </m:sup>
                        <m:e>
                          <m:sSub>
                            <m:sSubPr>
                              <m:ctrlPr>
                                <a:rPr lang="en-US" b="0" i="1" smtClean="0">
                                  <a:latin typeface="Cambria Math" panose="02040503050406030204" pitchFamily="18" charset="0"/>
                                  <a:ea typeface="Cambria Math" charset="0"/>
                                  <a:cs typeface="Cambria Math" charset="0"/>
                                </a:rPr>
                              </m:ctrlPr>
                            </m:sSubPr>
                            <m:e>
                              <m:r>
                                <a:rPr lang="is-IS" i="1">
                                  <a:latin typeface="Cambria Math" charset="0"/>
                                  <a:ea typeface="Cambria Math" charset="0"/>
                                  <a:cs typeface="Cambria Math" charset="0"/>
                                </a:rPr>
                                <m:t>𝛼</m:t>
                              </m:r>
                            </m:e>
                            <m:sub>
                              <m:r>
                                <a:rPr lang="en-US" b="0" i="1" smtClean="0">
                                  <a:latin typeface="Cambria Math" charset="0"/>
                                  <a:ea typeface="Cambria Math" charset="0"/>
                                  <a:cs typeface="Cambria Math" charset="0"/>
                                </a:rPr>
                                <m:t>𝑘</m:t>
                              </m:r>
                            </m:sub>
                          </m:sSub>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𝑦</m:t>
                          </m:r>
                          <m:r>
                            <a:rPr lang="en-US"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𝑘</m:t>
                              </m:r>
                            </m:sub>
                          </m:sSub>
                          <m:r>
                            <a:rPr lang="en-US" b="0" i="1" smtClean="0">
                              <a:latin typeface="Cambria Math" charset="0"/>
                              <a:ea typeface="Cambria Math" charset="0"/>
                              <a:cs typeface="Cambria Math" charset="0"/>
                            </a:rPr>
                            <m:t>)</m:t>
                          </m:r>
                        </m:e>
                      </m:nary>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99189" y="4953000"/>
                <a:ext cx="4553811" cy="1500283"/>
              </a:xfrm>
              <a:prstGeom prst="rect">
                <a:avLst/>
              </a:prstGeom>
              <a:blipFill rotWithShape="0">
                <a:blip r:embed="rId4"/>
                <a:stretch>
                  <a:fillRect t="-3252"/>
                </a:stretch>
              </a:blipFill>
            </p:spPr>
            <p:txBody>
              <a:bodyPr/>
              <a:lstStyle/>
              <a:p>
                <a:r>
                  <a:rPr lang="en-US">
                    <a:noFill/>
                  </a:rPr>
                  <a:t> </a:t>
                </a:r>
              </a:p>
            </p:txBody>
          </p:sp>
        </mc:Fallback>
      </mc:AlternateContent>
      <p:sp>
        <p:nvSpPr>
          <p:cNvPr id="15" name="TextBox 14"/>
          <p:cNvSpPr txBox="1"/>
          <p:nvPr/>
        </p:nvSpPr>
        <p:spPr>
          <a:xfrm>
            <a:off x="1295400" y="1378803"/>
            <a:ext cx="2377574" cy="830997"/>
          </a:xfrm>
          <a:prstGeom prst="rect">
            <a:avLst/>
          </a:prstGeom>
          <a:noFill/>
        </p:spPr>
        <p:txBody>
          <a:bodyPr wrap="none" rtlCol="0">
            <a:spAutoFit/>
          </a:bodyPr>
          <a:lstStyle/>
          <a:p>
            <a:pPr>
              <a:buNone/>
            </a:pPr>
            <a:r>
              <a:rPr lang="en-US" i="1" dirty="0" err="1"/>
              <a:t>x</a:t>
            </a:r>
            <a:r>
              <a:rPr lang="en-US" dirty="0">
                <a:solidFill>
                  <a:srgbClr val="0000FF"/>
                </a:solidFill>
              </a:rPr>
              <a:t>	</a:t>
            </a:r>
            <a:r>
              <a:rPr lang="en-US" dirty="0">
                <a:solidFill>
                  <a:srgbClr val="000000"/>
                </a:solidFill>
              </a:rPr>
              <a:t>= SO2tota</a:t>
            </a:r>
          </a:p>
          <a:p>
            <a:pPr>
              <a:buNone/>
            </a:pPr>
            <a:r>
              <a:rPr lang="en-US" dirty="0" err="1"/>
              <a:t>y</a:t>
            </a:r>
            <a:r>
              <a:rPr lang="en-US" dirty="0"/>
              <a:t>	</a:t>
            </a:r>
            <a:r>
              <a:rPr lang="en-US" dirty="0">
                <a:solidFill>
                  <a:srgbClr val="000000"/>
                </a:solidFill>
              </a:rPr>
              <a:t>= alcohol </a:t>
            </a:r>
          </a:p>
        </p:txBody>
      </p:sp>
      <p:sp>
        <p:nvSpPr>
          <p:cNvPr id="2" name="Slide Number Placeholder 1">
            <a:extLst>
              <a:ext uri="{FF2B5EF4-FFF2-40B4-BE49-F238E27FC236}">
                <a16:creationId xmlns:a16="http://schemas.microsoft.com/office/drawing/2014/main" id="{F58A2B48-28C4-EE47-A6AE-8862146E4ECC}"/>
              </a:ext>
            </a:extLst>
          </p:cNvPr>
          <p:cNvSpPr>
            <a:spLocks noGrp="1"/>
          </p:cNvSpPr>
          <p:nvPr>
            <p:ph type="sldNum" sz="quarter" idx="11"/>
          </p:nvPr>
        </p:nvSpPr>
        <p:spPr/>
        <p:txBody>
          <a:bodyPr/>
          <a:lstStyle/>
          <a:p>
            <a:pPr>
              <a:defRPr/>
            </a:pPr>
            <a:fld id="{84EEE8D3-405F-8246-8864-9DF28E2D288A}" type="slidenum">
              <a:rPr lang="en-US" smtClean="0"/>
              <a:pPr>
                <a:defRPr/>
              </a:pPr>
              <a:t>36</a:t>
            </a:fld>
            <a:endParaRPr lang="en-US"/>
          </a:p>
        </p:txBody>
      </p:sp>
    </p:spTree>
    <p:extLst>
      <p:ext uri="{BB962C8B-B14F-4D97-AF65-F5344CB8AC3E}">
        <p14:creationId xmlns:p14="http://schemas.microsoft.com/office/powerpoint/2010/main" val="559297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Deep neural networks</a:t>
            </a:r>
          </a:p>
        </p:txBody>
      </p:sp>
    </p:spTree>
    <p:extLst>
      <p:ext uri="{BB962C8B-B14F-4D97-AF65-F5344CB8AC3E}">
        <p14:creationId xmlns:p14="http://schemas.microsoft.com/office/powerpoint/2010/main" val="10636950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p:txBody>
          <a:bodyPr/>
          <a:lstStyle/>
          <a:p>
            <a:r>
              <a:rPr lang="en-US" b="1" dirty="0">
                <a:solidFill>
                  <a:srgbClr val="0033CC"/>
                </a:solidFill>
              </a:rPr>
              <a:t>D</a:t>
            </a:r>
            <a:r>
              <a:rPr lang="en-US" dirty="0">
                <a:solidFill>
                  <a:srgbClr val="22A5FF"/>
                </a:solidFill>
              </a:rPr>
              <a:t>eep </a:t>
            </a:r>
            <a:r>
              <a:rPr lang="en-US" b="1" dirty="0">
                <a:solidFill>
                  <a:srgbClr val="0033CC"/>
                </a:solidFill>
              </a:rPr>
              <a:t>N</a:t>
            </a:r>
            <a:r>
              <a:rPr lang="en-US" dirty="0">
                <a:solidFill>
                  <a:srgbClr val="22A5FF"/>
                </a:solidFill>
              </a:rPr>
              <a:t>eural </a:t>
            </a:r>
            <a:r>
              <a:rPr lang="en-US" b="1" dirty="0">
                <a:solidFill>
                  <a:srgbClr val="0033CC"/>
                </a:solidFill>
              </a:rPr>
              <a:t>N</a:t>
            </a:r>
            <a:r>
              <a:rPr lang="en-US" dirty="0">
                <a:solidFill>
                  <a:srgbClr val="22A5FF"/>
                </a:solidFill>
              </a:rPr>
              <a:t>etworks</a:t>
            </a:r>
          </a:p>
        </p:txBody>
      </p:sp>
      <p:sp>
        <p:nvSpPr>
          <p:cNvPr id="63" name="TextBox 62"/>
          <p:cNvSpPr txBox="1"/>
          <p:nvPr/>
        </p:nvSpPr>
        <p:spPr>
          <a:xfrm>
            <a:off x="533400" y="4743271"/>
            <a:ext cx="8270803" cy="1200329"/>
          </a:xfrm>
          <a:prstGeom prst="rect">
            <a:avLst/>
          </a:prstGeom>
          <a:noFill/>
        </p:spPr>
        <p:txBody>
          <a:bodyPr wrap="square" rtlCol="0">
            <a:spAutoFit/>
          </a:bodyPr>
          <a:lstStyle/>
          <a:p>
            <a:r>
              <a:rPr lang="en-US" sz="2400" b="1" i="1" dirty="0">
                <a:latin typeface="Times New Roman"/>
                <a:cs typeface="Times New Roman"/>
              </a:rPr>
              <a:t>     x</a:t>
            </a:r>
            <a:r>
              <a:rPr lang="en-US" sz="2400" i="1" dirty="0">
                <a:latin typeface="Times New Roman"/>
                <a:cs typeface="Times New Roman"/>
              </a:rPr>
              <a:t>		      </a:t>
            </a:r>
            <a:r>
              <a:rPr lang="en-US" sz="2400" b="1" i="1" dirty="0">
                <a:latin typeface="Times New Roman"/>
                <a:cs typeface="Times New Roman"/>
              </a:rPr>
              <a:t>h</a:t>
            </a:r>
            <a:r>
              <a:rPr lang="en-US" sz="2400" baseline="-25000" dirty="0">
                <a:latin typeface="Times New Roman"/>
                <a:cs typeface="Times New Roman"/>
              </a:rPr>
              <a:t>1</a:t>
            </a:r>
            <a:r>
              <a:rPr lang="en-US" sz="2400" i="1" dirty="0">
                <a:latin typeface="Times New Roman"/>
                <a:cs typeface="Times New Roman"/>
              </a:rPr>
              <a:t>= </a:t>
            </a:r>
            <a:r>
              <a:rPr lang="en-US" sz="2400" b="1" i="1" dirty="0">
                <a:latin typeface="Times New Roman"/>
                <a:cs typeface="Times New Roman"/>
              </a:rPr>
              <a:t>h</a:t>
            </a:r>
            <a:r>
              <a:rPr lang="en-US" sz="2400" dirty="0">
                <a:latin typeface="Times New Roman"/>
                <a:cs typeface="Times New Roman"/>
              </a:rPr>
              <a:t>(</a:t>
            </a:r>
            <a:r>
              <a:rPr lang="en-US" b="1" dirty="0">
                <a:latin typeface="Times New Roman"/>
                <a:cs typeface="Times New Roman"/>
              </a:rPr>
              <a:t>b</a:t>
            </a:r>
            <a:r>
              <a:rPr lang="en-US" sz="2400" baseline="-25000" dirty="0">
                <a:latin typeface="Times New Roman"/>
                <a:cs typeface="Times New Roman"/>
              </a:rPr>
              <a:t>0</a:t>
            </a:r>
            <a:r>
              <a:rPr lang="en-US" sz="2400" dirty="0">
                <a:latin typeface="Times New Roman"/>
                <a:cs typeface="Times New Roman"/>
              </a:rPr>
              <a:t> + </a:t>
            </a:r>
            <a:r>
              <a:rPr lang="en-US" b="1" dirty="0">
                <a:latin typeface="Times New Roman"/>
                <a:cs typeface="Times New Roman"/>
              </a:rPr>
              <a:t>w</a:t>
            </a:r>
            <a:r>
              <a:rPr lang="en-US" sz="2400" baseline="-25000" dirty="0">
                <a:latin typeface="Times New Roman"/>
                <a:cs typeface="Times New Roman"/>
              </a:rPr>
              <a:t>0</a:t>
            </a:r>
            <a:r>
              <a:rPr lang="en-US" sz="2400" b="1" i="1" dirty="0">
                <a:latin typeface="Times New Roman"/>
                <a:cs typeface="Times New Roman"/>
              </a:rPr>
              <a:t>x</a:t>
            </a:r>
            <a:r>
              <a:rPr lang="en-US" sz="2400" dirty="0">
                <a:latin typeface="Times New Roman"/>
                <a:cs typeface="Times New Roman"/>
              </a:rPr>
              <a:t>)		</a:t>
            </a:r>
          </a:p>
          <a:p>
            <a:r>
              <a:rPr lang="en-US" sz="2400" i="1" dirty="0">
                <a:latin typeface="Times New Roman"/>
                <a:cs typeface="Times New Roman"/>
              </a:rPr>
              <a:t>				  </a:t>
            </a:r>
            <a:r>
              <a:rPr lang="en-US" sz="2400" b="1" i="1" dirty="0">
                <a:latin typeface="Times New Roman"/>
                <a:cs typeface="Times New Roman"/>
              </a:rPr>
              <a:t>h</a:t>
            </a:r>
            <a:r>
              <a:rPr lang="en-US" sz="2400" baseline="-25000" dirty="0">
                <a:latin typeface="Times New Roman"/>
                <a:cs typeface="Times New Roman"/>
              </a:rPr>
              <a:t>2</a:t>
            </a:r>
            <a:r>
              <a:rPr lang="en-US" sz="2400" i="1" dirty="0">
                <a:latin typeface="Times New Roman"/>
                <a:cs typeface="Times New Roman"/>
              </a:rPr>
              <a:t> = </a:t>
            </a:r>
            <a:r>
              <a:rPr lang="en-US" sz="2400" b="1" i="1" dirty="0">
                <a:latin typeface="Times New Roman"/>
                <a:cs typeface="Times New Roman"/>
              </a:rPr>
              <a:t>h</a:t>
            </a:r>
            <a:r>
              <a:rPr lang="en-US" sz="2400" dirty="0">
                <a:latin typeface="Times New Roman"/>
                <a:cs typeface="Times New Roman"/>
              </a:rPr>
              <a:t>(</a:t>
            </a:r>
            <a:r>
              <a:rPr lang="en-US" b="1" dirty="0">
                <a:latin typeface="Times New Roman"/>
                <a:cs typeface="Times New Roman"/>
              </a:rPr>
              <a:t>b</a:t>
            </a:r>
            <a:r>
              <a:rPr lang="en-US" b="1" baseline="-25000" dirty="0">
                <a:latin typeface="Times New Roman"/>
                <a:cs typeface="Times New Roman"/>
              </a:rPr>
              <a:t>1</a:t>
            </a:r>
            <a:r>
              <a:rPr lang="en-US" sz="2400" dirty="0">
                <a:latin typeface="Times New Roman"/>
                <a:cs typeface="Times New Roman"/>
              </a:rPr>
              <a:t> + </a:t>
            </a:r>
            <a:r>
              <a:rPr lang="en-US" b="1" dirty="0">
                <a:latin typeface="Times New Roman"/>
                <a:cs typeface="Times New Roman"/>
              </a:rPr>
              <a:t>w</a:t>
            </a:r>
            <a:r>
              <a:rPr lang="en-US" sz="2400" baseline="-25000" dirty="0">
                <a:latin typeface="Times New Roman"/>
                <a:cs typeface="Times New Roman"/>
              </a:rPr>
              <a:t>1</a:t>
            </a:r>
            <a:r>
              <a:rPr lang="en-US" sz="2400" b="1" i="1" dirty="0">
                <a:latin typeface="Times New Roman"/>
                <a:cs typeface="Times New Roman"/>
              </a:rPr>
              <a:t>h</a:t>
            </a:r>
            <a:r>
              <a:rPr lang="en-US" sz="2400" baseline="-25000" dirty="0">
                <a:latin typeface="Times New Roman"/>
                <a:cs typeface="Times New Roman"/>
              </a:rPr>
              <a:t>1</a:t>
            </a:r>
            <a:r>
              <a:rPr lang="en-US" sz="2400" dirty="0">
                <a:latin typeface="Times New Roman"/>
                <a:cs typeface="Times New Roman"/>
              </a:rPr>
              <a:t>)</a:t>
            </a:r>
          </a:p>
          <a:p>
            <a:r>
              <a:rPr lang="en-US" sz="2400" i="1" dirty="0">
                <a:latin typeface="Times New Roman"/>
                <a:cs typeface="Times New Roman"/>
              </a:rPr>
              <a:t>						  </a:t>
            </a:r>
            <a:r>
              <a:rPr lang="en-US" sz="2400" b="1" dirty="0">
                <a:latin typeface="Times New Roman"/>
                <a:cs typeface="Times New Roman"/>
              </a:rPr>
              <a:t>o</a:t>
            </a:r>
            <a:r>
              <a:rPr lang="en-US" sz="2400" i="1" dirty="0">
                <a:latin typeface="Times New Roman"/>
                <a:cs typeface="Times New Roman"/>
              </a:rPr>
              <a:t> = </a:t>
            </a:r>
            <a:r>
              <a:rPr lang="en-US" b="1" i="1" dirty="0">
                <a:latin typeface="Times New Roman"/>
                <a:cs typeface="Times New Roman"/>
              </a:rPr>
              <a:t>g</a:t>
            </a:r>
            <a:r>
              <a:rPr lang="en-US" sz="2400" dirty="0">
                <a:latin typeface="Times New Roman"/>
                <a:cs typeface="Times New Roman"/>
              </a:rPr>
              <a:t>(</a:t>
            </a:r>
            <a:r>
              <a:rPr lang="en-US" b="1" dirty="0">
                <a:latin typeface="Times New Roman"/>
                <a:cs typeface="Times New Roman"/>
              </a:rPr>
              <a:t>b</a:t>
            </a:r>
            <a:r>
              <a:rPr lang="en-US" sz="2400" baseline="-25000" dirty="0">
                <a:latin typeface="Times New Roman"/>
                <a:cs typeface="Times New Roman"/>
              </a:rPr>
              <a:t>2</a:t>
            </a:r>
            <a:r>
              <a:rPr lang="en-US" sz="2400" dirty="0">
                <a:latin typeface="Times New Roman"/>
                <a:cs typeface="Times New Roman"/>
              </a:rPr>
              <a:t> + </a:t>
            </a:r>
            <a:r>
              <a:rPr lang="en-US" b="1" dirty="0">
                <a:latin typeface="Times New Roman"/>
                <a:cs typeface="Times New Roman"/>
              </a:rPr>
              <a:t>w</a:t>
            </a:r>
            <a:r>
              <a:rPr lang="en-US" b="1" baseline="-25000" dirty="0">
                <a:latin typeface="Times New Roman"/>
                <a:cs typeface="Times New Roman"/>
              </a:rPr>
              <a:t>2</a:t>
            </a:r>
            <a:r>
              <a:rPr lang="en-US" sz="2400" b="1" i="1" dirty="0">
                <a:latin typeface="Times New Roman"/>
                <a:cs typeface="Times New Roman"/>
              </a:rPr>
              <a:t>h</a:t>
            </a:r>
            <a:r>
              <a:rPr lang="en-US" sz="2400" baseline="-25000" dirty="0">
                <a:latin typeface="Times New Roman"/>
                <a:cs typeface="Times New Roman"/>
              </a:rPr>
              <a:t>2</a:t>
            </a:r>
            <a:r>
              <a:rPr lang="en-US" sz="2400" dirty="0">
                <a:latin typeface="Times New Roman"/>
                <a:cs typeface="Times New Roman"/>
              </a:rPr>
              <a:t>)</a:t>
            </a:r>
          </a:p>
        </p:txBody>
      </p:sp>
      <p:grpSp>
        <p:nvGrpSpPr>
          <p:cNvPr id="84" name="Group 83">
            <a:extLst>
              <a:ext uri="{FF2B5EF4-FFF2-40B4-BE49-F238E27FC236}">
                <a16:creationId xmlns:a16="http://schemas.microsoft.com/office/drawing/2014/main" id="{329DD319-9000-E949-A1D9-C316BCB6C7E2}"/>
              </a:ext>
            </a:extLst>
          </p:cNvPr>
          <p:cNvGrpSpPr/>
          <p:nvPr/>
        </p:nvGrpSpPr>
        <p:grpSpPr>
          <a:xfrm>
            <a:off x="818951" y="1371600"/>
            <a:ext cx="7985252" cy="3024247"/>
            <a:chOff x="818951" y="1371600"/>
            <a:chExt cx="7985252" cy="3024247"/>
          </a:xfrm>
        </p:grpSpPr>
        <p:sp>
          <p:nvSpPr>
            <p:cNvPr id="9" name="Oval 8"/>
            <p:cNvSpPr/>
            <p:nvPr/>
          </p:nvSpPr>
          <p:spPr>
            <a:xfrm>
              <a:off x="954034" y="2957417"/>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cxnSp>
          <p:nvCxnSpPr>
            <p:cNvPr id="10" name="Straight Connector 9"/>
            <p:cNvCxnSpPr>
              <a:stCxn id="10" idx="6"/>
              <a:endCxn id="21" idx="3"/>
            </p:cNvCxnSpPr>
            <p:nvPr/>
          </p:nvCxnSpPr>
          <p:spPr>
            <a:xfrm flipV="1">
              <a:off x="1277925" y="2141574"/>
              <a:ext cx="1475316" cy="9777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cxnSpLocks/>
            </p:cNvCxnSpPr>
            <p:nvPr/>
          </p:nvCxnSpPr>
          <p:spPr>
            <a:xfrm>
              <a:off x="6417473" y="3082348"/>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954034" y="3622025"/>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968632" y="2245202"/>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2705808" y="18651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2715913" y="241262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2701315" y="29720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2701315" y="350294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2705808" y="407195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4352551" y="21671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4362656" y="271466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4362656" y="32740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4362656" y="380498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6093582" y="2920964"/>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24" name="Straight Connector 23"/>
            <p:cNvCxnSpPr>
              <a:stCxn id="10" idx="6"/>
              <a:endCxn id="22" idx="2"/>
            </p:cNvCxnSpPr>
            <p:nvPr/>
          </p:nvCxnSpPr>
          <p:spPr>
            <a:xfrm flipV="1">
              <a:off x="1277925" y="2574569"/>
              <a:ext cx="1437988" cy="54479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0" idx="6"/>
              <a:endCxn id="23" idx="2"/>
            </p:cNvCxnSpPr>
            <p:nvPr/>
          </p:nvCxnSpPr>
          <p:spPr>
            <a:xfrm>
              <a:off x="1277925" y="3119363"/>
              <a:ext cx="1423390" cy="1459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0" idx="6"/>
              <a:endCxn id="24" idx="2"/>
            </p:cNvCxnSpPr>
            <p:nvPr/>
          </p:nvCxnSpPr>
          <p:spPr>
            <a:xfrm>
              <a:off x="1277925" y="3119363"/>
              <a:ext cx="1423390" cy="5455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0" idx="6"/>
              <a:endCxn id="25" idx="2"/>
            </p:cNvCxnSpPr>
            <p:nvPr/>
          </p:nvCxnSpPr>
          <p:spPr>
            <a:xfrm>
              <a:off x="1277925" y="3119363"/>
              <a:ext cx="1427883" cy="111453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21" idx="3"/>
            </p:cNvCxnSpPr>
            <p:nvPr/>
          </p:nvCxnSpPr>
          <p:spPr>
            <a:xfrm rot="5400000" flipH="1" flipV="1">
              <a:off x="1199567" y="2234531"/>
              <a:ext cx="1646631" cy="146071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22" idx="2"/>
            </p:cNvCxnSpPr>
            <p:nvPr/>
          </p:nvCxnSpPr>
          <p:spPr>
            <a:xfrm flipV="1">
              <a:off x="1292523" y="2574569"/>
              <a:ext cx="1423390" cy="121363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3" idx="2"/>
            </p:cNvCxnSpPr>
            <p:nvPr/>
          </p:nvCxnSpPr>
          <p:spPr>
            <a:xfrm flipV="1">
              <a:off x="1277925" y="3133962"/>
              <a:ext cx="1423390" cy="654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24" idx="2"/>
            </p:cNvCxnSpPr>
            <p:nvPr/>
          </p:nvCxnSpPr>
          <p:spPr>
            <a:xfrm flipV="1">
              <a:off x="1277925" y="3664889"/>
              <a:ext cx="1423390" cy="12331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25" idx="2"/>
            </p:cNvCxnSpPr>
            <p:nvPr/>
          </p:nvCxnSpPr>
          <p:spPr>
            <a:xfrm>
              <a:off x="1277925" y="3788204"/>
              <a:ext cx="1427883" cy="44569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21" idx="3"/>
            </p:cNvCxnSpPr>
            <p:nvPr/>
          </p:nvCxnSpPr>
          <p:spPr>
            <a:xfrm flipV="1">
              <a:off x="1321719" y="2141574"/>
              <a:ext cx="1431522" cy="2597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22" idx="2"/>
            </p:cNvCxnSpPr>
            <p:nvPr/>
          </p:nvCxnSpPr>
          <p:spPr>
            <a:xfrm>
              <a:off x="1321719" y="2401299"/>
              <a:ext cx="1394194" cy="17327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23" idx="2"/>
            </p:cNvCxnSpPr>
            <p:nvPr/>
          </p:nvCxnSpPr>
          <p:spPr>
            <a:xfrm>
              <a:off x="1307121" y="2401299"/>
              <a:ext cx="1394194" cy="73266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24" idx="2"/>
            </p:cNvCxnSpPr>
            <p:nvPr/>
          </p:nvCxnSpPr>
          <p:spPr>
            <a:xfrm>
              <a:off x="1307121" y="2401299"/>
              <a:ext cx="1394194" cy="126359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25" idx="2"/>
            </p:cNvCxnSpPr>
            <p:nvPr/>
          </p:nvCxnSpPr>
          <p:spPr>
            <a:xfrm rot="16200000" flipH="1">
              <a:off x="1090163" y="2618256"/>
              <a:ext cx="1832603" cy="13986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31" idx="3"/>
            </p:cNvCxnSpPr>
            <p:nvPr/>
          </p:nvCxnSpPr>
          <p:spPr>
            <a:xfrm flipV="1">
              <a:off x="2971293" y="2443611"/>
              <a:ext cx="1428691" cy="70223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32" idx="2"/>
            </p:cNvCxnSpPr>
            <p:nvPr/>
          </p:nvCxnSpPr>
          <p:spPr>
            <a:xfrm flipV="1">
              <a:off x="2971293" y="2876606"/>
              <a:ext cx="1391363" cy="269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33" idx="2"/>
            </p:cNvCxnSpPr>
            <p:nvPr/>
          </p:nvCxnSpPr>
          <p:spPr>
            <a:xfrm>
              <a:off x="2971293" y="3145848"/>
              <a:ext cx="1391363" cy="2901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34" idx="2"/>
            </p:cNvCxnSpPr>
            <p:nvPr/>
          </p:nvCxnSpPr>
          <p:spPr>
            <a:xfrm>
              <a:off x="2971293" y="3145848"/>
              <a:ext cx="1391363" cy="82107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31" idx="3"/>
            </p:cNvCxnSpPr>
            <p:nvPr/>
          </p:nvCxnSpPr>
          <p:spPr>
            <a:xfrm flipV="1">
              <a:off x="3021507" y="2443611"/>
              <a:ext cx="1378477" cy="121961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32" idx="2"/>
            </p:cNvCxnSpPr>
            <p:nvPr/>
          </p:nvCxnSpPr>
          <p:spPr>
            <a:xfrm flipV="1">
              <a:off x="3021507" y="2876606"/>
              <a:ext cx="1341149" cy="78661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33" idx="2"/>
            </p:cNvCxnSpPr>
            <p:nvPr/>
          </p:nvCxnSpPr>
          <p:spPr>
            <a:xfrm flipV="1">
              <a:off x="3021507" y="3435999"/>
              <a:ext cx="1341149" cy="22722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34" idx="2"/>
            </p:cNvCxnSpPr>
            <p:nvPr/>
          </p:nvCxnSpPr>
          <p:spPr>
            <a:xfrm>
              <a:off x="3021507" y="3663223"/>
              <a:ext cx="1341149" cy="30370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31" idx="3"/>
            </p:cNvCxnSpPr>
            <p:nvPr/>
          </p:nvCxnSpPr>
          <p:spPr>
            <a:xfrm rot="5400000" flipH="1" flipV="1">
              <a:off x="2808958" y="2670758"/>
              <a:ext cx="1818172" cy="136387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32" idx="2"/>
            </p:cNvCxnSpPr>
            <p:nvPr/>
          </p:nvCxnSpPr>
          <p:spPr>
            <a:xfrm rot="5400000" flipH="1" flipV="1">
              <a:off x="3006792" y="2905919"/>
              <a:ext cx="1385176" cy="13265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33" idx="2"/>
            </p:cNvCxnSpPr>
            <p:nvPr/>
          </p:nvCxnSpPr>
          <p:spPr>
            <a:xfrm flipV="1">
              <a:off x="3036105" y="3435999"/>
              <a:ext cx="1326551" cy="82578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34" idx="2"/>
            </p:cNvCxnSpPr>
            <p:nvPr/>
          </p:nvCxnSpPr>
          <p:spPr>
            <a:xfrm flipV="1">
              <a:off x="3036105" y="3966926"/>
              <a:ext cx="1326551" cy="29485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31" idx="3"/>
            </p:cNvCxnSpPr>
            <p:nvPr/>
          </p:nvCxnSpPr>
          <p:spPr>
            <a:xfrm flipV="1">
              <a:off x="3050703" y="2443611"/>
              <a:ext cx="1349281" cy="1392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32" idx="2"/>
            </p:cNvCxnSpPr>
            <p:nvPr/>
          </p:nvCxnSpPr>
          <p:spPr>
            <a:xfrm>
              <a:off x="3050703" y="2582897"/>
              <a:ext cx="1311953" cy="29370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050703" y="2582897"/>
              <a:ext cx="1301848" cy="85310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34" idx="2"/>
            </p:cNvCxnSpPr>
            <p:nvPr/>
          </p:nvCxnSpPr>
          <p:spPr>
            <a:xfrm rot="16200000" flipH="1">
              <a:off x="3014665" y="2618934"/>
              <a:ext cx="1384029"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31" idx="3"/>
            </p:cNvCxnSpPr>
            <p:nvPr/>
          </p:nvCxnSpPr>
          <p:spPr>
            <a:xfrm>
              <a:off x="3036105" y="2042735"/>
              <a:ext cx="1363879" cy="40087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32" idx="2"/>
            </p:cNvCxnSpPr>
            <p:nvPr/>
          </p:nvCxnSpPr>
          <p:spPr>
            <a:xfrm>
              <a:off x="3021507" y="2057333"/>
              <a:ext cx="1341149" cy="8192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33" idx="2"/>
            </p:cNvCxnSpPr>
            <p:nvPr/>
          </p:nvCxnSpPr>
          <p:spPr>
            <a:xfrm rot="16200000" flipH="1">
              <a:off x="3017346" y="2090689"/>
              <a:ext cx="1378666"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34" idx="2"/>
            </p:cNvCxnSpPr>
            <p:nvPr/>
          </p:nvCxnSpPr>
          <p:spPr>
            <a:xfrm rot="16200000" flipH="1">
              <a:off x="2751883" y="2356152"/>
              <a:ext cx="1909593"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1" idx="5"/>
              <a:endCxn id="41" idx="2"/>
            </p:cNvCxnSpPr>
            <p:nvPr/>
          </p:nvCxnSpPr>
          <p:spPr>
            <a:xfrm rot="16200000" flipH="1">
              <a:off x="5041646" y="2030973"/>
              <a:ext cx="639299" cy="14645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33" idx="6"/>
              <a:endCxn id="41" idx="2"/>
            </p:cNvCxnSpPr>
            <p:nvPr/>
          </p:nvCxnSpPr>
          <p:spPr>
            <a:xfrm flipV="1">
              <a:off x="4686547" y="3082910"/>
              <a:ext cx="1407035" cy="3530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endCxn id="41" idx="2"/>
            </p:cNvCxnSpPr>
            <p:nvPr/>
          </p:nvCxnSpPr>
          <p:spPr>
            <a:xfrm>
              <a:off x="4676442" y="2863644"/>
              <a:ext cx="1417140" cy="21926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4" idx="6"/>
              <a:endCxn id="41" idx="2"/>
            </p:cNvCxnSpPr>
            <p:nvPr/>
          </p:nvCxnSpPr>
          <p:spPr>
            <a:xfrm flipV="1">
              <a:off x="4686547" y="3082910"/>
              <a:ext cx="1407035" cy="88401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818951" y="1371600"/>
              <a:ext cx="7985252" cy="400110"/>
            </a:xfrm>
            <a:prstGeom prst="rect">
              <a:avLst/>
            </a:prstGeom>
            <a:noFill/>
          </p:spPr>
          <p:txBody>
            <a:bodyPr wrap="square" rtlCol="0">
              <a:spAutoFit/>
            </a:bodyPr>
            <a:lstStyle/>
            <a:p>
              <a:r>
                <a:rPr lang="en-US" sz="2000" b="1" dirty="0">
                  <a:solidFill>
                    <a:srgbClr val="FFFF00"/>
                  </a:solidFill>
                  <a:latin typeface="Times New Roman"/>
                  <a:cs typeface="Times New Roman"/>
                </a:rPr>
                <a:t> </a:t>
              </a:r>
              <a:r>
                <a:rPr lang="en-US" sz="2000" b="1" dirty="0">
                  <a:solidFill>
                    <a:srgbClr val="FF0000"/>
                  </a:solidFill>
                  <a:latin typeface="Times New Roman"/>
                  <a:cs typeface="Times New Roman"/>
                </a:rPr>
                <a:t>input layer</a:t>
              </a:r>
              <a:r>
                <a:rPr lang="en-US" sz="2000" b="1" dirty="0">
                  <a:latin typeface="Times New Roman"/>
                  <a:cs typeface="Times New Roman"/>
                </a:rPr>
                <a:t>	 layer 0              </a:t>
              </a:r>
              <a:r>
                <a:rPr lang="en-US" sz="2000" b="1" dirty="0">
                  <a:solidFill>
                    <a:srgbClr val="FF0000"/>
                  </a:solidFill>
                  <a:latin typeface="Times New Roman"/>
                  <a:cs typeface="Times New Roman"/>
                </a:rPr>
                <a:t>layer 1               </a:t>
              </a:r>
              <a:r>
                <a:rPr lang="en-US" sz="2000" b="1" dirty="0">
                  <a:solidFill>
                    <a:srgbClr val="00B050"/>
                  </a:solidFill>
                  <a:latin typeface="Times New Roman"/>
                  <a:cs typeface="Times New Roman"/>
                </a:rPr>
                <a:t>layer 2</a:t>
              </a:r>
            </a:p>
          </p:txBody>
        </p:sp>
        <p:sp>
          <p:nvSpPr>
            <p:cNvPr id="65" name="Oval 64">
              <a:extLst>
                <a:ext uri="{FF2B5EF4-FFF2-40B4-BE49-F238E27FC236}">
                  <a16:creationId xmlns:a16="http://schemas.microsoft.com/office/drawing/2014/main" id="{73F02EBD-DD27-3742-9505-C26304F8F4EF}"/>
                </a:ext>
              </a:extLst>
            </p:cNvPr>
            <p:cNvSpPr/>
            <p:nvPr/>
          </p:nvSpPr>
          <p:spPr>
            <a:xfrm>
              <a:off x="6076909" y="2286000"/>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67" name="Straight Connector 66">
              <a:extLst>
                <a:ext uri="{FF2B5EF4-FFF2-40B4-BE49-F238E27FC236}">
                  <a16:creationId xmlns:a16="http://schemas.microsoft.com/office/drawing/2014/main" id="{51DA1680-D9C3-AB44-A1CD-BD040855E713}"/>
                </a:ext>
              </a:extLst>
            </p:cNvPr>
            <p:cNvCxnSpPr>
              <a:cxnSpLocks/>
              <a:stCxn id="22" idx="7"/>
              <a:endCxn id="65" idx="2"/>
            </p:cNvCxnSpPr>
            <p:nvPr/>
          </p:nvCxnSpPr>
          <p:spPr>
            <a:xfrm flipV="1">
              <a:off x="4639114" y="2447946"/>
              <a:ext cx="1437795" cy="140446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6B37A78-FF44-7542-8BF4-DEB0A73A4629}"/>
                </a:ext>
              </a:extLst>
            </p:cNvPr>
            <p:cNvCxnSpPr>
              <a:cxnSpLocks/>
              <a:stCxn id="21" idx="6"/>
              <a:endCxn id="65" idx="2"/>
            </p:cNvCxnSpPr>
            <p:nvPr/>
          </p:nvCxnSpPr>
          <p:spPr>
            <a:xfrm flipV="1">
              <a:off x="4686547" y="2447946"/>
              <a:ext cx="1390362" cy="9880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842C314-483F-584E-911F-D6F955CA6C49}"/>
                </a:ext>
              </a:extLst>
            </p:cNvPr>
            <p:cNvCxnSpPr>
              <a:cxnSpLocks/>
              <a:stCxn id="20" idx="6"/>
              <a:endCxn id="65" idx="2"/>
            </p:cNvCxnSpPr>
            <p:nvPr/>
          </p:nvCxnSpPr>
          <p:spPr>
            <a:xfrm flipV="1">
              <a:off x="4686547" y="2447946"/>
              <a:ext cx="1390362" cy="42866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F7E39626-0530-5941-991C-D38E38342090}"/>
                </a:ext>
              </a:extLst>
            </p:cNvPr>
            <p:cNvCxnSpPr>
              <a:cxnSpLocks/>
              <a:stCxn id="19" idx="5"/>
            </p:cNvCxnSpPr>
            <p:nvPr/>
          </p:nvCxnSpPr>
          <p:spPr>
            <a:xfrm>
              <a:off x="4629009" y="2443611"/>
              <a:ext cx="1402252" cy="1046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0CAA5C8B-704A-0948-9402-98EEBDB2E08A}"/>
                </a:ext>
              </a:extLst>
            </p:cNvPr>
            <p:cNvCxnSpPr>
              <a:cxnSpLocks/>
            </p:cNvCxnSpPr>
            <p:nvPr/>
          </p:nvCxnSpPr>
          <p:spPr>
            <a:xfrm>
              <a:off x="6400800" y="2438400"/>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grpSp>
      <p:sp>
        <p:nvSpPr>
          <p:cNvPr id="2" name="Slide Number Placeholder 1">
            <a:extLst>
              <a:ext uri="{FF2B5EF4-FFF2-40B4-BE49-F238E27FC236}">
                <a16:creationId xmlns:a16="http://schemas.microsoft.com/office/drawing/2014/main" id="{D4B9297E-EE16-4F49-9229-8313405A6D5D}"/>
              </a:ext>
            </a:extLst>
          </p:cNvPr>
          <p:cNvSpPr>
            <a:spLocks noGrp="1"/>
          </p:cNvSpPr>
          <p:nvPr>
            <p:ph type="sldNum" sz="quarter" idx="11"/>
          </p:nvPr>
        </p:nvSpPr>
        <p:spPr/>
        <p:txBody>
          <a:bodyPr/>
          <a:lstStyle/>
          <a:p>
            <a:pPr>
              <a:defRPr/>
            </a:pPr>
            <a:fld id="{046487E0-6C48-9842-89A3-09BD27C7057F}" type="slidenum">
              <a:rPr lang="en-US" smtClean="0"/>
              <a:pPr>
                <a:defRPr/>
              </a:pPr>
              <a:t>38</a:t>
            </a:fld>
            <a:endParaRPr lang="en-US"/>
          </a:p>
        </p:txBody>
      </p:sp>
    </p:spTree>
    <p:extLst>
      <p:ext uri="{BB962C8B-B14F-4D97-AF65-F5344CB8AC3E}">
        <p14:creationId xmlns:p14="http://schemas.microsoft.com/office/powerpoint/2010/main" val="484786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p:txBody>
          <a:bodyPr/>
          <a:lstStyle/>
          <a:p>
            <a:r>
              <a:rPr lang="en-US" dirty="0">
                <a:solidFill>
                  <a:srgbClr val="0033CC"/>
                </a:solidFill>
              </a:rPr>
              <a:t>D</a:t>
            </a:r>
            <a:r>
              <a:rPr lang="en-US" dirty="0">
                <a:solidFill>
                  <a:srgbClr val="22A5FF"/>
                </a:solidFill>
              </a:rPr>
              <a:t>eep </a:t>
            </a:r>
            <a:r>
              <a:rPr lang="en-US" dirty="0">
                <a:solidFill>
                  <a:srgbClr val="0033CC"/>
                </a:solidFill>
              </a:rPr>
              <a:t>N</a:t>
            </a:r>
            <a:r>
              <a:rPr lang="en-US" dirty="0">
                <a:solidFill>
                  <a:srgbClr val="22A5FF"/>
                </a:solidFill>
              </a:rPr>
              <a:t>eural </a:t>
            </a:r>
            <a:r>
              <a:rPr lang="en-US" dirty="0">
                <a:solidFill>
                  <a:srgbClr val="0033CC"/>
                </a:solidFill>
              </a:rPr>
              <a:t>N</a:t>
            </a:r>
            <a:r>
              <a:rPr lang="en-US" dirty="0">
                <a:solidFill>
                  <a:srgbClr val="22A5FF"/>
                </a:solidFill>
              </a:rPr>
              <a:t>etworks</a:t>
            </a:r>
            <a:endParaRPr lang="en-US" dirty="0"/>
          </a:p>
        </p:txBody>
      </p:sp>
      <p:sp>
        <p:nvSpPr>
          <p:cNvPr id="7" name="Content Placeholder 6"/>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96A77A7-E128-0940-8EEA-F536D9C628D8}"/>
                  </a:ext>
                </a:extLst>
              </p:cNvPr>
              <p:cNvSpPr txBox="1"/>
              <p:nvPr/>
            </p:nvSpPr>
            <p:spPr>
              <a:xfrm>
                <a:off x="1143000" y="4595336"/>
                <a:ext cx="5657061" cy="738664"/>
              </a:xfrm>
              <a:prstGeom prst="rect">
                <a:avLst/>
              </a:prstGeom>
              <a:noFill/>
            </p:spPr>
            <p:txBody>
              <a:bodyPr wrap="none" lIns="0" tIns="0" rIns="0" bIns="0" rtlCol="0">
                <a:spAutoFit/>
              </a:bodyPr>
              <a:lstStyle/>
              <a:p>
                <a:r>
                  <a:rPr lang="en-US" b="0" dirty="0">
                    <a:latin typeface="Cambria Math" panose="02040503050406030204" pitchFamily="18" charset="0"/>
                  </a:rPr>
                  <a:t>A 3-layer DNN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1" i="1" smtClean="0">
                              <a:solidFill>
                                <a:srgbClr val="0033CC"/>
                              </a:solidFill>
                              <a:latin typeface="Cambria Math" panose="02040503050406030204" pitchFamily="18" charset="0"/>
                            </a:rPr>
                          </m:ctrlPr>
                        </m:sSubPr>
                        <m:e>
                          <m:r>
                            <a:rPr lang="en-US" b="1" i="1" smtClean="0">
                              <a:solidFill>
                                <a:srgbClr val="0033CC"/>
                              </a:solidFill>
                              <a:latin typeface="Cambria Math" panose="02040503050406030204" pitchFamily="18" charset="0"/>
                            </a:rPr>
                            <m:t>𝒃</m:t>
                          </m:r>
                        </m:e>
                        <m:sub>
                          <m:r>
                            <a:rPr lang="en-US" b="1" i="1" smtClean="0">
                              <a:solidFill>
                                <a:srgbClr val="0033CC"/>
                              </a:solidFill>
                              <a:latin typeface="Cambria Math" panose="02040503050406030204" pitchFamily="18" charset="0"/>
                            </a:rPr>
                            <m:t>𝟐</m:t>
                          </m:r>
                        </m:sub>
                      </m:sSub>
                      <m:r>
                        <a:rPr lang="en-US" b="0" i="1" smtClean="0">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𝒘</m:t>
                          </m:r>
                        </m:e>
                        <m:sub>
                          <m:r>
                            <a:rPr lang="en-US" b="1" i="1" smtClean="0">
                              <a:solidFill>
                                <a:srgbClr val="FF0000"/>
                              </a:solidFill>
                              <a:latin typeface="Cambria Math" panose="02040503050406030204" pitchFamily="18" charset="0"/>
                            </a:rPr>
                            <m:t>𝟐</m:t>
                          </m:r>
                        </m:sub>
                      </m:sSub>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1" i="1" smtClean="0">
                              <a:solidFill>
                                <a:srgbClr val="0033CC"/>
                              </a:solidFill>
                              <a:latin typeface="Cambria Math" panose="02040503050406030204" pitchFamily="18" charset="0"/>
                            </a:rPr>
                          </m:ctrlPr>
                        </m:sSubPr>
                        <m:e>
                          <m:r>
                            <a:rPr lang="en-US" b="1" i="1">
                              <a:solidFill>
                                <a:srgbClr val="0033CC"/>
                              </a:solidFill>
                              <a:latin typeface="Cambria Math" panose="02040503050406030204" pitchFamily="18" charset="0"/>
                            </a:rPr>
                            <m:t>𝒃</m:t>
                          </m:r>
                        </m:e>
                        <m:sub>
                          <m:r>
                            <a:rPr lang="en-US" b="1" i="1" smtClean="0">
                              <a:solidFill>
                                <a:srgbClr val="0033CC"/>
                              </a:solidFill>
                              <a:latin typeface="Cambria Math" panose="02040503050406030204" pitchFamily="18" charset="0"/>
                            </a:rPr>
                            <m:t>𝟏</m:t>
                          </m:r>
                        </m:sub>
                      </m:sSub>
                      <m:r>
                        <a:rPr lang="en-US" b="0" i="1" smtClean="0">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𝒘</m:t>
                          </m:r>
                        </m:e>
                        <m:sub>
                          <m:r>
                            <a:rPr lang="en-US" b="1" i="1" smtClean="0">
                              <a:solidFill>
                                <a:srgbClr val="FF0000"/>
                              </a:solidFill>
                              <a:latin typeface="Cambria Math" panose="02040503050406030204" pitchFamily="18" charset="0"/>
                            </a:rPr>
                            <m:t>𝟏</m:t>
                          </m:r>
                        </m:sub>
                      </m:sSub>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i="1" smtClean="0">
                              <a:solidFill>
                                <a:srgbClr val="0033CC"/>
                              </a:solidFill>
                              <a:latin typeface="Cambria Math" panose="02040503050406030204" pitchFamily="18" charset="0"/>
                            </a:rPr>
                          </m:ctrlPr>
                        </m:sSubPr>
                        <m:e>
                          <m:r>
                            <a:rPr lang="en-US" b="1" i="1" smtClean="0">
                              <a:solidFill>
                                <a:srgbClr val="0033CC"/>
                              </a:solidFill>
                              <a:latin typeface="Cambria Math" panose="02040503050406030204" pitchFamily="18" charset="0"/>
                            </a:rPr>
                            <m:t>𝒃</m:t>
                          </m:r>
                        </m:e>
                        <m:sub>
                          <m:r>
                            <a:rPr lang="en-US" b="0" i="1" smtClean="0">
                              <a:solidFill>
                                <a:srgbClr val="0033CC"/>
                              </a:solidFill>
                              <a:latin typeface="Cambria Math" panose="02040503050406030204" pitchFamily="18" charset="0"/>
                            </a:rPr>
                            <m:t>0</m:t>
                          </m:r>
                        </m:sub>
                      </m:sSub>
                      <m:r>
                        <a:rPr lang="en-US" i="1">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𝒘</m:t>
                          </m:r>
                        </m:e>
                        <m:sub>
                          <m:r>
                            <a:rPr lang="en-US" b="1" i="1" smtClean="0">
                              <a:solidFill>
                                <a:srgbClr val="FF0000"/>
                              </a:solidFill>
                              <a:latin typeface="Cambria Math" panose="02040503050406030204" pitchFamily="18" charset="0"/>
                            </a:rPr>
                            <m:t>𝟎</m:t>
                          </m:r>
                        </m:sub>
                      </m:sSub>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496A77A7-E128-0940-8EEA-F536D9C628D8}"/>
                  </a:ext>
                </a:extLst>
              </p:cNvPr>
              <p:cNvSpPr txBox="1">
                <a:spLocks noRot="1" noChangeAspect="1" noMove="1" noResize="1" noEditPoints="1" noAdjustHandles="1" noChangeArrowheads="1" noChangeShapeType="1" noTextEdit="1"/>
              </p:cNvSpPr>
              <p:nvPr/>
            </p:nvSpPr>
            <p:spPr>
              <a:xfrm>
                <a:off x="1143000" y="4595336"/>
                <a:ext cx="5657061" cy="738664"/>
              </a:xfrm>
              <a:prstGeom prst="rect">
                <a:avLst/>
              </a:prstGeom>
              <a:blipFill>
                <a:blip r:embed="rId3"/>
                <a:stretch>
                  <a:fillRect l="-3139" t="-11864" b="-1694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118485-3404-E64A-93C9-5941DBAB870C}"/>
              </a:ext>
            </a:extLst>
          </p:cNvPr>
          <p:cNvSpPr txBox="1"/>
          <p:nvPr/>
        </p:nvSpPr>
        <p:spPr>
          <a:xfrm>
            <a:off x="1025587" y="5562600"/>
            <a:ext cx="8154797" cy="830997"/>
          </a:xfrm>
          <a:prstGeom prst="rect">
            <a:avLst/>
          </a:prstGeom>
          <a:noFill/>
        </p:spPr>
        <p:txBody>
          <a:bodyPr wrap="none" rtlCol="0">
            <a:spAutoFit/>
          </a:bodyPr>
          <a:lstStyle/>
          <a:p>
            <a:r>
              <a:rPr lang="en-US" i="1" dirty="0"/>
              <a:t>h</a:t>
            </a:r>
            <a:r>
              <a:rPr lang="en-US" dirty="0"/>
              <a:t>(</a:t>
            </a:r>
            <a:r>
              <a:rPr lang="en-US" i="1" dirty="0"/>
              <a:t>z</a:t>
            </a:r>
            <a:r>
              <a:rPr lang="en-US" dirty="0"/>
              <a:t>) 	= </a:t>
            </a:r>
            <a:r>
              <a:rPr lang="en-US" dirty="0" err="1"/>
              <a:t>ReLU</a:t>
            </a:r>
            <a:r>
              <a:rPr lang="en-US" dirty="0"/>
              <a:t>(</a:t>
            </a:r>
            <a:r>
              <a:rPr lang="en-US" i="1" dirty="0"/>
              <a:t>z</a:t>
            </a:r>
            <a:r>
              <a:rPr lang="en-US" dirty="0"/>
              <a:t>) [= max(0, </a:t>
            </a:r>
            <a:r>
              <a:rPr lang="en-US" i="1" dirty="0"/>
              <a:t>z</a:t>
            </a:r>
            <a:r>
              <a:rPr lang="en-US" dirty="0"/>
              <a:t>)], 	</a:t>
            </a:r>
            <a:r>
              <a:rPr lang="en-US" dirty="0" err="1"/>
              <a:t>tanh</a:t>
            </a:r>
            <a:r>
              <a:rPr lang="en-US" dirty="0"/>
              <a:t>(</a:t>
            </a:r>
            <a:r>
              <a:rPr lang="en-US" i="1" dirty="0"/>
              <a:t>z</a:t>
            </a:r>
            <a:r>
              <a:rPr lang="en-US" dirty="0"/>
              <a:t>)</a:t>
            </a:r>
          </a:p>
          <a:p>
            <a:r>
              <a:rPr lang="en-US" i="1" dirty="0"/>
              <a:t>g</a:t>
            </a:r>
            <a:r>
              <a:rPr lang="en-US" dirty="0"/>
              <a:t>(z)	= Identity(</a:t>
            </a:r>
            <a:r>
              <a:rPr lang="en-US" i="1" dirty="0"/>
              <a:t>z</a:t>
            </a:r>
            <a:r>
              <a:rPr lang="en-US" dirty="0"/>
              <a:t>), 			logistic(</a:t>
            </a:r>
            <a:r>
              <a:rPr lang="en-US" i="1" dirty="0"/>
              <a:t>z</a:t>
            </a:r>
            <a:r>
              <a:rPr lang="en-US" dirty="0"/>
              <a:t>) = 1/[1 + </a:t>
            </a:r>
            <a:r>
              <a:rPr lang="en-US" dirty="0" err="1"/>
              <a:t>exp</a:t>
            </a:r>
            <a:r>
              <a:rPr lang="en-US" dirty="0"/>
              <a:t>(-</a:t>
            </a:r>
            <a:r>
              <a:rPr lang="en-US" i="1" dirty="0"/>
              <a:t>z</a:t>
            </a:r>
            <a:r>
              <a:rPr lang="en-US" dirty="0"/>
              <a:t>)]</a:t>
            </a:r>
          </a:p>
        </p:txBody>
      </p:sp>
      <p:grpSp>
        <p:nvGrpSpPr>
          <p:cNvPr id="120" name="Group 119">
            <a:extLst>
              <a:ext uri="{FF2B5EF4-FFF2-40B4-BE49-F238E27FC236}">
                <a16:creationId xmlns:a16="http://schemas.microsoft.com/office/drawing/2014/main" id="{E1F2A3BE-3124-A744-A9F6-C1E7CD9CA4AC}"/>
              </a:ext>
            </a:extLst>
          </p:cNvPr>
          <p:cNvGrpSpPr/>
          <p:nvPr/>
        </p:nvGrpSpPr>
        <p:grpSpPr>
          <a:xfrm>
            <a:off x="818951" y="1371600"/>
            <a:ext cx="7985252" cy="3024247"/>
            <a:chOff x="818951" y="1371600"/>
            <a:chExt cx="7985252" cy="3024247"/>
          </a:xfrm>
        </p:grpSpPr>
        <p:sp>
          <p:nvSpPr>
            <p:cNvPr id="121" name="Oval 120">
              <a:extLst>
                <a:ext uri="{FF2B5EF4-FFF2-40B4-BE49-F238E27FC236}">
                  <a16:creationId xmlns:a16="http://schemas.microsoft.com/office/drawing/2014/main" id="{3D7394FF-051C-2844-8B16-C4F5E57D469F}"/>
                </a:ext>
              </a:extLst>
            </p:cNvPr>
            <p:cNvSpPr/>
            <p:nvPr/>
          </p:nvSpPr>
          <p:spPr>
            <a:xfrm>
              <a:off x="954034" y="2957417"/>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cxnSp>
          <p:nvCxnSpPr>
            <p:cNvPr id="122" name="Straight Connector 121">
              <a:extLst>
                <a:ext uri="{FF2B5EF4-FFF2-40B4-BE49-F238E27FC236}">
                  <a16:creationId xmlns:a16="http://schemas.microsoft.com/office/drawing/2014/main" id="{F27EF276-2993-204D-93D3-4E9F2CCBC5DB}"/>
                </a:ext>
              </a:extLst>
            </p:cNvPr>
            <p:cNvCxnSpPr>
              <a:stCxn id="122" idx="6"/>
              <a:endCxn id="133" idx="3"/>
            </p:cNvCxnSpPr>
            <p:nvPr/>
          </p:nvCxnSpPr>
          <p:spPr>
            <a:xfrm flipV="1">
              <a:off x="1277925" y="2141574"/>
              <a:ext cx="1475316" cy="9777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2DF7C751-F8FB-2A4F-B16D-0BCA868AABB6}"/>
                </a:ext>
              </a:extLst>
            </p:cNvPr>
            <p:cNvCxnSpPr>
              <a:cxnSpLocks/>
            </p:cNvCxnSpPr>
            <p:nvPr/>
          </p:nvCxnSpPr>
          <p:spPr>
            <a:xfrm>
              <a:off x="6417473" y="3082348"/>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0033DBC1-47EF-B44F-9139-FE4E18958BD4}"/>
                </a:ext>
              </a:extLst>
            </p:cNvPr>
            <p:cNvSpPr/>
            <p:nvPr/>
          </p:nvSpPr>
          <p:spPr>
            <a:xfrm>
              <a:off x="954034" y="3622025"/>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25" name="Oval 124">
              <a:extLst>
                <a:ext uri="{FF2B5EF4-FFF2-40B4-BE49-F238E27FC236}">
                  <a16:creationId xmlns:a16="http://schemas.microsoft.com/office/drawing/2014/main" id="{2EE4500C-DF30-5D4D-96EE-B8753D8E3D5B}"/>
                </a:ext>
              </a:extLst>
            </p:cNvPr>
            <p:cNvSpPr/>
            <p:nvPr/>
          </p:nvSpPr>
          <p:spPr>
            <a:xfrm>
              <a:off x="968632" y="2245202"/>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26" name="Oval 125">
              <a:extLst>
                <a:ext uri="{FF2B5EF4-FFF2-40B4-BE49-F238E27FC236}">
                  <a16:creationId xmlns:a16="http://schemas.microsoft.com/office/drawing/2014/main" id="{DFCA0D26-DAA2-D847-9EAA-17246EDFC5C7}"/>
                </a:ext>
              </a:extLst>
            </p:cNvPr>
            <p:cNvSpPr/>
            <p:nvPr/>
          </p:nvSpPr>
          <p:spPr>
            <a:xfrm>
              <a:off x="2705808" y="18651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27" name="Oval 126">
              <a:extLst>
                <a:ext uri="{FF2B5EF4-FFF2-40B4-BE49-F238E27FC236}">
                  <a16:creationId xmlns:a16="http://schemas.microsoft.com/office/drawing/2014/main" id="{8DCC4165-EF86-904E-9615-5331A09CBFB5}"/>
                </a:ext>
              </a:extLst>
            </p:cNvPr>
            <p:cNvSpPr/>
            <p:nvPr/>
          </p:nvSpPr>
          <p:spPr>
            <a:xfrm>
              <a:off x="2715913" y="241262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28" name="Oval 127">
              <a:extLst>
                <a:ext uri="{FF2B5EF4-FFF2-40B4-BE49-F238E27FC236}">
                  <a16:creationId xmlns:a16="http://schemas.microsoft.com/office/drawing/2014/main" id="{FD3EC5ED-2EF3-2640-A069-3ADC9DF4E261}"/>
                </a:ext>
              </a:extLst>
            </p:cNvPr>
            <p:cNvSpPr/>
            <p:nvPr/>
          </p:nvSpPr>
          <p:spPr>
            <a:xfrm>
              <a:off x="2701315" y="29720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29" name="Oval 128">
              <a:extLst>
                <a:ext uri="{FF2B5EF4-FFF2-40B4-BE49-F238E27FC236}">
                  <a16:creationId xmlns:a16="http://schemas.microsoft.com/office/drawing/2014/main" id="{31A22A2A-7C30-3345-91F2-4C9249928762}"/>
                </a:ext>
              </a:extLst>
            </p:cNvPr>
            <p:cNvSpPr/>
            <p:nvPr/>
          </p:nvSpPr>
          <p:spPr>
            <a:xfrm>
              <a:off x="2701315" y="350294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0" name="Oval 129">
              <a:extLst>
                <a:ext uri="{FF2B5EF4-FFF2-40B4-BE49-F238E27FC236}">
                  <a16:creationId xmlns:a16="http://schemas.microsoft.com/office/drawing/2014/main" id="{8DB269DD-1F27-ED4D-8F0A-E549BF6A7601}"/>
                </a:ext>
              </a:extLst>
            </p:cNvPr>
            <p:cNvSpPr/>
            <p:nvPr/>
          </p:nvSpPr>
          <p:spPr>
            <a:xfrm>
              <a:off x="2705808" y="407195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1" name="Oval 130">
              <a:extLst>
                <a:ext uri="{FF2B5EF4-FFF2-40B4-BE49-F238E27FC236}">
                  <a16:creationId xmlns:a16="http://schemas.microsoft.com/office/drawing/2014/main" id="{12CFCC28-8E85-DE4E-8628-106352196612}"/>
                </a:ext>
              </a:extLst>
            </p:cNvPr>
            <p:cNvSpPr/>
            <p:nvPr/>
          </p:nvSpPr>
          <p:spPr>
            <a:xfrm>
              <a:off x="4352551" y="21671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2" name="Oval 131">
              <a:extLst>
                <a:ext uri="{FF2B5EF4-FFF2-40B4-BE49-F238E27FC236}">
                  <a16:creationId xmlns:a16="http://schemas.microsoft.com/office/drawing/2014/main" id="{1B3DB955-F23C-6D49-B678-A908AC1C2C53}"/>
                </a:ext>
              </a:extLst>
            </p:cNvPr>
            <p:cNvSpPr/>
            <p:nvPr/>
          </p:nvSpPr>
          <p:spPr>
            <a:xfrm>
              <a:off x="4362656" y="271466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3" name="Oval 132">
              <a:extLst>
                <a:ext uri="{FF2B5EF4-FFF2-40B4-BE49-F238E27FC236}">
                  <a16:creationId xmlns:a16="http://schemas.microsoft.com/office/drawing/2014/main" id="{90C17549-E2D5-C74B-89EE-9A9BE5D49D40}"/>
                </a:ext>
              </a:extLst>
            </p:cNvPr>
            <p:cNvSpPr/>
            <p:nvPr/>
          </p:nvSpPr>
          <p:spPr>
            <a:xfrm>
              <a:off x="4362656" y="32740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4" name="Oval 133">
              <a:extLst>
                <a:ext uri="{FF2B5EF4-FFF2-40B4-BE49-F238E27FC236}">
                  <a16:creationId xmlns:a16="http://schemas.microsoft.com/office/drawing/2014/main" id="{587E194E-2560-284F-A877-1371B22E7CEC}"/>
                </a:ext>
              </a:extLst>
            </p:cNvPr>
            <p:cNvSpPr/>
            <p:nvPr/>
          </p:nvSpPr>
          <p:spPr>
            <a:xfrm>
              <a:off x="4362656" y="380498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5" name="Oval 134">
              <a:extLst>
                <a:ext uri="{FF2B5EF4-FFF2-40B4-BE49-F238E27FC236}">
                  <a16:creationId xmlns:a16="http://schemas.microsoft.com/office/drawing/2014/main" id="{BB754C7A-6F59-3445-AD4F-37A883A83FE5}"/>
                </a:ext>
              </a:extLst>
            </p:cNvPr>
            <p:cNvSpPr/>
            <p:nvPr/>
          </p:nvSpPr>
          <p:spPr>
            <a:xfrm>
              <a:off x="6093582" y="2920964"/>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136" name="Straight Connector 135">
              <a:extLst>
                <a:ext uri="{FF2B5EF4-FFF2-40B4-BE49-F238E27FC236}">
                  <a16:creationId xmlns:a16="http://schemas.microsoft.com/office/drawing/2014/main" id="{143A7001-8210-E949-8D02-EF46ECE66F5D}"/>
                </a:ext>
              </a:extLst>
            </p:cNvPr>
            <p:cNvCxnSpPr>
              <a:stCxn id="122" idx="6"/>
              <a:endCxn id="134" idx="2"/>
            </p:cNvCxnSpPr>
            <p:nvPr/>
          </p:nvCxnSpPr>
          <p:spPr>
            <a:xfrm flipV="1">
              <a:off x="1277925" y="2574569"/>
              <a:ext cx="1437988" cy="54479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99FA91BE-B5D3-C44C-ACFF-3E74BE2DD949}"/>
                </a:ext>
              </a:extLst>
            </p:cNvPr>
            <p:cNvCxnSpPr>
              <a:stCxn id="122" idx="6"/>
              <a:endCxn id="135" idx="2"/>
            </p:cNvCxnSpPr>
            <p:nvPr/>
          </p:nvCxnSpPr>
          <p:spPr>
            <a:xfrm>
              <a:off x="1277925" y="3119363"/>
              <a:ext cx="1423390" cy="1459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E8D37599-990D-0D40-9D6E-5AF32B9FF438}"/>
                </a:ext>
              </a:extLst>
            </p:cNvPr>
            <p:cNvCxnSpPr>
              <a:stCxn id="122" idx="6"/>
              <a:endCxn id="136" idx="2"/>
            </p:cNvCxnSpPr>
            <p:nvPr/>
          </p:nvCxnSpPr>
          <p:spPr>
            <a:xfrm>
              <a:off x="1277925" y="3119363"/>
              <a:ext cx="1423390" cy="5455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D38554C-0D5F-EC47-9856-E4DE57E852D1}"/>
                </a:ext>
              </a:extLst>
            </p:cNvPr>
            <p:cNvCxnSpPr>
              <a:stCxn id="122" idx="6"/>
              <a:endCxn id="137" idx="2"/>
            </p:cNvCxnSpPr>
            <p:nvPr/>
          </p:nvCxnSpPr>
          <p:spPr>
            <a:xfrm>
              <a:off x="1277925" y="3119363"/>
              <a:ext cx="1427883" cy="111453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DB512614-E474-6B43-9B37-49E24CF546A2}"/>
                </a:ext>
              </a:extLst>
            </p:cNvPr>
            <p:cNvCxnSpPr>
              <a:endCxn id="133" idx="3"/>
            </p:cNvCxnSpPr>
            <p:nvPr/>
          </p:nvCxnSpPr>
          <p:spPr>
            <a:xfrm rot="5400000" flipH="1" flipV="1">
              <a:off x="1199567" y="2234531"/>
              <a:ext cx="1646631" cy="146071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A169C4E4-9E40-0E43-AD1F-96231FDE53A6}"/>
                </a:ext>
              </a:extLst>
            </p:cNvPr>
            <p:cNvCxnSpPr>
              <a:endCxn id="134" idx="2"/>
            </p:cNvCxnSpPr>
            <p:nvPr/>
          </p:nvCxnSpPr>
          <p:spPr>
            <a:xfrm flipV="1">
              <a:off x="1292523" y="2574569"/>
              <a:ext cx="1423390" cy="121363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EB7888FF-61CE-6341-9501-F37D4B055092}"/>
                </a:ext>
              </a:extLst>
            </p:cNvPr>
            <p:cNvCxnSpPr>
              <a:endCxn id="135" idx="2"/>
            </p:cNvCxnSpPr>
            <p:nvPr/>
          </p:nvCxnSpPr>
          <p:spPr>
            <a:xfrm flipV="1">
              <a:off x="1277925" y="3133962"/>
              <a:ext cx="1423390" cy="654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9B30E372-4C89-8C41-8DA5-ABCC8983D725}"/>
                </a:ext>
              </a:extLst>
            </p:cNvPr>
            <p:cNvCxnSpPr>
              <a:endCxn id="136" idx="2"/>
            </p:cNvCxnSpPr>
            <p:nvPr/>
          </p:nvCxnSpPr>
          <p:spPr>
            <a:xfrm flipV="1">
              <a:off x="1277925" y="3664889"/>
              <a:ext cx="1423390" cy="12331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8E780E29-8E2A-8F44-8AC7-832B0783435E}"/>
                </a:ext>
              </a:extLst>
            </p:cNvPr>
            <p:cNvCxnSpPr>
              <a:endCxn id="137" idx="2"/>
            </p:cNvCxnSpPr>
            <p:nvPr/>
          </p:nvCxnSpPr>
          <p:spPr>
            <a:xfrm>
              <a:off x="1277925" y="3788204"/>
              <a:ext cx="1427883" cy="44569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E33ABBD-A96E-A440-9660-8141619BEF7A}"/>
                </a:ext>
              </a:extLst>
            </p:cNvPr>
            <p:cNvCxnSpPr>
              <a:endCxn id="133" idx="3"/>
            </p:cNvCxnSpPr>
            <p:nvPr/>
          </p:nvCxnSpPr>
          <p:spPr>
            <a:xfrm flipV="1">
              <a:off x="1321719" y="2141574"/>
              <a:ext cx="1431522" cy="2597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A0E58458-C63F-6845-AE9C-BD19DE9CFDFD}"/>
                </a:ext>
              </a:extLst>
            </p:cNvPr>
            <p:cNvCxnSpPr>
              <a:endCxn id="134" idx="2"/>
            </p:cNvCxnSpPr>
            <p:nvPr/>
          </p:nvCxnSpPr>
          <p:spPr>
            <a:xfrm>
              <a:off x="1321719" y="2401299"/>
              <a:ext cx="1394194" cy="17327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4BFE1ECC-73A1-C74A-97E2-40BE657D9B34}"/>
                </a:ext>
              </a:extLst>
            </p:cNvPr>
            <p:cNvCxnSpPr>
              <a:endCxn id="135" idx="2"/>
            </p:cNvCxnSpPr>
            <p:nvPr/>
          </p:nvCxnSpPr>
          <p:spPr>
            <a:xfrm>
              <a:off x="1307121" y="2401299"/>
              <a:ext cx="1394194" cy="73266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FF0ABA96-5E94-DA43-BFF7-0BE829F15344}"/>
                </a:ext>
              </a:extLst>
            </p:cNvPr>
            <p:cNvCxnSpPr>
              <a:endCxn id="136" idx="2"/>
            </p:cNvCxnSpPr>
            <p:nvPr/>
          </p:nvCxnSpPr>
          <p:spPr>
            <a:xfrm>
              <a:off x="1307121" y="2401299"/>
              <a:ext cx="1394194" cy="126359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1AF4AD64-3531-404C-888C-2047513ADD18}"/>
                </a:ext>
              </a:extLst>
            </p:cNvPr>
            <p:cNvCxnSpPr>
              <a:endCxn id="137" idx="2"/>
            </p:cNvCxnSpPr>
            <p:nvPr/>
          </p:nvCxnSpPr>
          <p:spPr>
            <a:xfrm rot="16200000" flipH="1">
              <a:off x="1090163" y="2618256"/>
              <a:ext cx="1832603" cy="13986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CC678E38-8E4A-8F4C-B79E-856F504BAB59}"/>
                </a:ext>
              </a:extLst>
            </p:cNvPr>
            <p:cNvCxnSpPr>
              <a:endCxn id="143" idx="3"/>
            </p:cNvCxnSpPr>
            <p:nvPr/>
          </p:nvCxnSpPr>
          <p:spPr>
            <a:xfrm flipV="1">
              <a:off x="2971293" y="2443611"/>
              <a:ext cx="1428691" cy="70223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9D57BFB4-205E-FF40-AE3D-1EE3FC86AC24}"/>
                </a:ext>
              </a:extLst>
            </p:cNvPr>
            <p:cNvCxnSpPr>
              <a:endCxn id="144" idx="2"/>
            </p:cNvCxnSpPr>
            <p:nvPr/>
          </p:nvCxnSpPr>
          <p:spPr>
            <a:xfrm flipV="1">
              <a:off x="2971293" y="2876606"/>
              <a:ext cx="1391363" cy="269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F0C56AAB-8192-E34C-86D7-AB2DD354D119}"/>
                </a:ext>
              </a:extLst>
            </p:cNvPr>
            <p:cNvCxnSpPr>
              <a:endCxn id="145" idx="2"/>
            </p:cNvCxnSpPr>
            <p:nvPr/>
          </p:nvCxnSpPr>
          <p:spPr>
            <a:xfrm>
              <a:off x="2971293" y="3145848"/>
              <a:ext cx="1391363" cy="2901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A7E568F2-6ED1-0C46-BE35-245DED3F6E4F}"/>
                </a:ext>
              </a:extLst>
            </p:cNvPr>
            <p:cNvCxnSpPr>
              <a:endCxn id="146" idx="2"/>
            </p:cNvCxnSpPr>
            <p:nvPr/>
          </p:nvCxnSpPr>
          <p:spPr>
            <a:xfrm>
              <a:off x="2971293" y="3145848"/>
              <a:ext cx="1391363" cy="82107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9148FA4-93E5-4940-A5DB-6AF0899D0827}"/>
                </a:ext>
              </a:extLst>
            </p:cNvPr>
            <p:cNvCxnSpPr>
              <a:endCxn id="143" idx="3"/>
            </p:cNvCxnSpPr>
            <p:nvPr/>
          </p:nvCxnSpPr>
          <p:spPr>
            <a:xfrm flipV="1">
              <a:off x="3021507" y="2443611"/>
              <a:ext cx="1378477" cy="121961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E3F9C5F6-2258-CA48-B815-5FF2C73EA237}"/>
                </a:ext>
              </a:extLst>
            </p:cNvPr>
            <p:cNvCxnSpPr>
              <a:endCxn id="144" idx="2"/>
            </p:cNvCxnSpPr>
            <p:nvPr/>
          </p:nvCxnSpPr>
          <p:spPr>
            <a:xfrm flipV="1">
              <a:off x="3021507" y="2876606"/>
              <a:ext cx="1341149" cy="78661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D2D070DB-1D95-E140-B580-05922D7B78D3}"/>
                </a:ext>
              </a:extLst>
            </p:cNvPr>
            <p:cNvCxnSpPr>
              <a:endCxn id="145" idx="2"/>
            </p:cNvCxnSpPr>
            <p:nvPr/>
          </p:nvCxnSpPr>
          <p:spPr>
            <a:xfrm flipV="1">
              <a:off x="3021507" y="3435999"/>
              <a:ext cx="1341149" cy="22722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50095074-3E14-2248-9C9E-87C628C6C4A1}"/>
                </a:ext>
              </a:extLst>
            </p:cNvPr>
            <p:cNvCxnSpPr>
              <a:endCxn id="146" idx="2"/>
            </p:cNvCxnSpPr>
            <p:nvPr/>
          </p:nvCxnSpPr>
          <p:spPr>
            <a:xfrm>
              <a:off x="3021507" y="3663223"/>
              <a:ext cx="1341149" cy="30370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368CA6DF-BD9B-9649-8222-58448E39A083}"/>
                </a:ext>
              </a:extLst>
            </p:cNvPr>
            <p:cNvCxnSpPr>
              <a:endCxn id="143" idx="3"/>
            </p:cNvCxnSpPr>
            <p:nvPr/>
          </p:nvCxnSpPr>
          <p:spPr>
            <a:xfrm rot="5400000" flipH="1" flipV="1">
              <a:off x="2808958" y="2670758"/>
              <a:ext cx="1818172" cy="136387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E172819B-5977-A444-8459-9AE0C6F69952}"/>
                </a:ext>
              </a:extLst>
            </p:cNvPr>
            <p:cNvCxnSpPr>
              <a:endCxn id="144" idx="2"/>
            </p:cNvCxnSpPr>
            <p:nvPr/>
          </p:nvCxnSpPr>
          <p:spPr>
            <a:xfrm rot="5400000" flipH="1" flipV="1">
              <a:off x="3006792" y="2905919"/>
              <a:ext cx="1385176" cy="13265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B5189170-942E-5649-ADB2-50BC3F0739F1}"/>
                </a:ext>
              </a:extLst>
            </p:cNvPr>
            <p:cNvCxnSpPr>
              <a:endCxn id="145" idx="2"/>
            </p:cNvCxnSpPr>
            <p:nvPr/>
          </p:nvCxnSpPr>
          <p:spPr>
            <a:xfrm flipV="1">
              <a:off x="3036105" y="3435999"/>
              <a:ext cx="1326551" cy="82578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51B05A31-A4FC-DF45-B17B-F994510A5D83}"/>
                </a:ext>
              </a:extLst>
            </p:cNvPr>
            <p:cNvCxnSpPr>
              <a:endCxn id="146" idx="2"/>
            </p:cNvCxnSpPr>
            <p:nvPr/>
          </p:nvCxnSpPr>
          <p:spPr>
            <a:xfrm flipV="1">
              <a:off x="3036105" y="3966926"/>
              <a:ext cx="1326551" cy="29485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74FC99B8-8227-E44A-A120-6C988311DBBA}"/>
                </a:ext>
              </a:extLst>
            </p:cNvPr>
            <p:cNvCxnSpPr>
              <a:endCxn id="143" idx="3"/>
            </p:cNvCxnSpPr>
            <p:nvPr/>
          </p:nvCxnSpPr>
          <p:spPr>
            <a:xfrm flipV="1">
              <a:off x="3050703" y="2443611"/>
              <a:ext cx="1349281" cy="1392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CEC900B0-A547-CC4A-9537-298567F7BE64}"/>
                </a:ext>
              </a:extLst>
            </p:cNvPr>
            <p:cNvCxnSpPr>
              <a:endCxn id="144" idx="2"/>
            </p:cNvCxnSpPr>
            <p:nvPr/>
          </p:nvCxnSpPr>
          <p:spPr>
            <a:xfrm>
              <a:off x="3050703" y="2582897"/>
              <a:ext cx="1311953" cy="29370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30B1C07D-67EB-274C-96A4-5BC6BD778007}"/>
                </a:ext>
              </a:extLst>
            </p:cNvPr>
            <p:cNvCxnSpPr/>
            <p:nvPr/>
          </p:nvCxnSpPr>
          <p:spPr>
            <a:xfrm>
              <a:off x="3050703" y="2582897"/>
              <a:ext cx="1301848" cy="85310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54EA517C-C603-EB4D-B1E6-62D593523BBA}"/>
                </a:ext>
              </a:extLst>
            </p:cNvPr>
            <p:cNvCxnSpPr>
              <a:endCxn id="146" idx="2"/>
            </p:cNvCxnSpPr>
            <p:nvPr/>
          </p:nvCxnSpPr>
          <p:spPr>
            <a:xfrm rot="16200000" flipH="1">
              <a:off x="3014665" y="2618934"/>
              <a:ext cx="1384029"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2AB85B48-3EA3-7E4B-ABBA-A014D46E7C19}"/>
                </a:ext>
              </a:extLst>
            </p:cNvPr>
            <p:cNvCxnSpPr>
              <a:endCxn id="143" idx="3"/>
            </p:cNvCxnSpPr>
            <p:nvPr/>
          </p:nvCxnSpPr>
          <p:spPr>
            <a:xfrm>
              <a:off x="3036105" y="2042735"/>
              <a:ext cx="1363879" cy="40087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E1414ECD-EFDC-934F-A212-D698697D9CC7}"/>
                </a:ext>
              </a:extLst>
            </p:cNvPr>
            <p:cNvCxnSpPr>
              <a:endCxn id="144" idx="2"/>
            </p:cNvCxnSpPr>
            <p:nvPr/>
          </p:nvCxnSpPr>
          <p:spPr>
            <a:xfrm>
              <a:off x="3021507" y="2057333"/>
              <a:ext cx="1341149" cy="8192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882FC7ED-69A2-1C49-8F12-FB93C66DF77E}"/>
                </a:ext>
              </a:extLst>
            </p:cNvPr>
            <p:cNvCxnSpPr>
              <a:endCxn id="145" idx="2"/>
            </p:cNvCxnSpPr>
            <p:nvPr/>
          </p:nvCxnSpPr>
          <p:spPr>
            <a:xfrm rot="16200000" flipH="1">
              <a:off x="3017346" y="2090689"/>
              <a:ext cx="1378666"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3143DDE8-AAC6-D747-BFC9-EC2CCAA77E2D}"/>
                </a:ext>
              </a:extLst>
            </p:cNvPr>
            <p:cNvCxnSpPr>
              <a:endCxn id="146" idx="2"/>
            </p:cNvCxnSpPr>
            <p:nvPr/>
          </p:nvCxnSpPr>
          <p:spPr>
            <a:xfrm rot="16200000" flipH="1">
              <a:off x="2751883" y="2356152"/>
              <a:ext cx="1909593"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435407D-5F22-4E4B-8DA8-BADE76F1AB3A}"/>
                </a:ext>
              </a:extLst>
            </p:cNvPr>
            <p:cNvCxnSpPr>
              <a:stCxn id="143" idx="5"/>
              <a:endCxn id="153" idx="2"/>
            </p:cNvCxnSpPr>
            <p:nvPr/>
          </p:nvCxnSpPr>
          <p:spPr>
            <a:xfrm rot="16200000" flipH="1">
              <a:off x="5041646" y="2030973"/>
              <a:ext cx="639299" cy="14645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A1721AC6-4337-AA4D-B100-1A72BC3CE68E}"/>
                </a:ext>
              </a:extLst>
            </p:cNvPr>
            <p:cNvCxnSpPr>
              <a:stCxn id="145" idx="6"/>
              <a:endCxn id="153" idx="2"/>
            </p:cNvCxnSpPr>
            <p:nvPr/>
          </p:nvCxnSpPr>
          <p:spPr>
            <a:xfrm flipV="1">
              <a:off x="4686547" y="3082910"/>
              <a:ext cx="1407035" cy="3530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8879A8A8-8A7E-8847-A768-9B873EFD986C}"/>
                </a:ext>
              </a:extLst>
            </p:cNvPr>
            <p:cNvCxnSpPr>
              <a:endCxn id="153" idx="2"/>
            </p:cNvCxnSpPr>
            <p:nvPr/>
          </p:nvCxnSpPr>
          <p:spPr>
            <a:xfrm>
              <a:off x="4676442" y="2863644"/>
              <a:ext cx="1417140" cy="21926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619E430-05EB-7741-969A-B7C725F54DCF}"/>
                </a:ext>
              </a:extLst>
            </p:cNvPr>
            <p:cNvCxnSpPr>
              <a:stCxn id="146" idx="6"/>
              <a:endCxn id="153" idx="2"/>
            </p:cNvCxnSpPr>
            <p:nvPr/>
          </p:nvCxnSpPr>
          <p:spPr>
            <a:xfrm flipV="1">
              <a:off x="4686547" y="3082910"/>
              <a:ext cx="1407035" cy="88401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sp>
          <p:nvSpPr>
            <p:cNvPr id="174" name="TextBox 173">
              <a:extLst>
                <a:ext uri="{FF2B5EF4-FFF2-40B4-BE49-F238E27FC236}">
                  <a16:creationId xmlns:a16="http://schemas.microsoft.com/office/drawing/2014/main" id="{D656E723-0DDB-0142-8AC5-95BD4872CE8A}"/>
                </a:ext>
              </a:extLst>
            </p:cNvPr>
            <p:cNvSpPr txBox="1"/>
            <p:nvPr/>
          </p:nvSpPr>
          <p:spPr>
            <a:xfrm>
              <a:off x="818951" y="1371600"/>
              <a:ext cx="7985252" cy="400110"/>
            </a:xfrm>
            <a:prstGeom prst="rect">
              <a:avLst/>
            </a:prstGeom>
            <a:noFill/>
          </p:spPr>
          <p:txBody>
            <a:bodyPr wrap="square" rtlCol="0">
              <a:spAutoFit/>
            </a:bodyPr>
            <a:lstStyle/>
            <a:p>
              <a:r>
                <a:rPr lang="en-US" sz="2000" b="1" dirty="0">
                  <a:solidFill>
                    <a:srgbClr val="FFFF00"/>
                  </a:solidFill>
                  <a:latin typeface="Times New Roman"/>
                  <a:cs typeface="Times New Roman"/>
                </a:rPr>
                <a:t> </a:t>
              </a:r>
              <a:r>
                <a:rPr lang="en-US" sz="2000" b="1" dirty="0">
                  <a:solidFill>
                    <a:srgbClr val="FF0000"/>
                  </a:solidFill>
                  <a:latin typeface="Times New Roman"/>
                  <a:cs typeface="Times New Roman"/>
                </a:rPr>
                <a:t>input layer</a:t>
              </a:r>
              <a:r>
                <a:rPr lang="en-US" sz="2000" b="1" dirty="0">
                  <a:latin typeface="Times New Roman"/>
                  <a:cs typeface="Times New Roman"/>
                </a:rPr>
                <a:t>	 layer 0              </a:t>
              </a:r>
              <a:r>
                <a:rPr lang="en-US" sz="2000" b="1" dirty="0">
                  <a:solidFill>
                    <a:srgbClr val="FF0000"/>
                  </a:solidFill>
                  <a:latin typeface="Times New Roman"/>
                  <a:cs typeface="Times New Roman"/>
                </a:rPr>
                <a:t>layer 1               </a:t>
              </a:r>
              <a:r>
                <a:rPr lang="en-US" sz="2000" b="1" dirty="0">
                  <a:solidFill>
                    <a:srgbClr val="00B050"/>
                  </a:solidFill>
                  <a:latin typeface="Times New Roman"/>
                  <a:cs typeface="Times New Roman"/>
                </a:rPr>
                <a:t>layer 2</a:t>
              </a:r>
            </a:p>
          </p:txBody>
        </p:sp>
        <p:sp>
          <p:nvSpPr>
            <p:cNvPr id="175" name="Oval 174">
              <a:extLst>
                <a:ext uri="{FF2B5EF4-FFF2-40B4-BE49-F238E27FC236}">
                  <a16:creationId xmlns:a16="http://schemas.microsoft.com/office/drawing/2014/main" id="{3E0FED42-9394-0148-9EEF-4257A3BBCBDD}"/>
                </a:ext>
              </a:extLst>
            </p:cNvPr>
            <p:cNvSpPr/>
            <p:nvPr/>
          </p:nvSpPr>
          <p:spPr>
            <a:xfrm>
              <a:off x="6076909" y="2286000"/>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176" name="Straight Connector 175">
              <a:extLst>
                <a:ext uri="{FF2B5EF4-FFF2-40B4-BE49-F238E27FC236}">
                  <a16:creationId xmlns:a16="http://schemas.microsoft.com/office/drawing/2014/main" id="{F4C258EB-39F9-6249-B712-3D8F31F54FFB}"/>
                </a:ext>
              </a:extLst>
            </p:cNvPr>
            <p:cNvCxnSpPr>
              <a:cxnSpLocks/>
              <a:stCxn id="134" idx="7"/>
              <a:endCxn id="175" idx="2"/>
            </p:cNvCxnSpPr>
            <p:nvPr/>
          </p:nvCxnSpPr>
          <p:spPr>
            <a:xfrm flipV="1">
              <a:off x="4639114" y="2447946"/>
              <a:ext cx="1437795" cy="140446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11FB0C6E-B516-7B48-9D20-3940D11D139E}"/>
                </a:ext>
              </a:extLst>
            </p:cNvPr>
            <p:cNvCxnSpPr>
              <a:cxnSpLocks/>
              <a:stCxn id="133" idx="6"/>
              <a:endCxn id="175" idx="2"/>
            </p:cNvCxnSpPr>
            <p:nvPr/>
          </p:nvCxnSpPr>
          <p:spPr>
            <a:xfrm flipV="1">
              <a:off x="4686547" y="2447946"/>
              <a:ext cx="1390362" cy="9880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4590AACB-F059-FB4C-BF60-E660E8F3DF4C}"/>
                </a:ext>
              </a:extLst>
            </p:cNvPr>
            <p:cNvCxnSpPr>
              <a:cxnSpLocks/>
              <a:stCxn id="132" idx="6"/>
              <a:endCxn id="175" idx="2"/>
            </p:cNvCxnSpPr>
            <p:nvPr/>
          </p:nvCxnSpPr>
          <p:spPr>
            <a:xfrm flipV="1">
              <a:off x="4686547" y="2447946"/>
              <a:ext cx="1390362" cy="42866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618143B7-B6E5-6547-85D1-403E28576106}"/>
                </a:ext>
              </a:extLst>
            </p:cNvPr>
            <p:cNvCxnSpPr>
              <a:cxnSpLocks/>
              <a:stCxn id="131" idx="5"/>
            </p:cNvCxnSpPr>
            <p:nvPr/>
          </p:nvCxnSpPr>
          <p:spPr>
            <a:xfrm>
              <a:off x="4629009" y="2443611"/>
              <a:ext cx="1402252" cy="1046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03E3C8C-E804-F64E-B793-D109A3C8F1B7}"/>
                </a:ext>
              </a:extLst>
            </p:cNvPr>
            <p:cNvCxnSpPr>
              <a:cxnSpLocks/>
            </p:cNvCxnSpPr>
            <p:nvPr/>
          </p:nvCxnSpPr>
          <p:spPr>
            <a:xfrm>
              <a:off x="6400800" y="2438400"/>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3507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AlphaGo 4, Homo Sapiens 1</a:t>
            </a:r>
          </a:p>
        </p:txBody>
      </p:sp>
      <p:sp>
        <p:nvSpPr>
          <p:cNvPr id="4" name="Content Placeholder 3"/>
          <p:cNvSpPr>
            <a:spLocks noGrp="1"/>
          </p:cNvSpPr>
          <p:nvPr>
            <p:ph idx="1"/>
          </p:nvPr>
        </p:nvSpPr>
        <p:spPr/>
        <p:txBody>
          <a:bodyPr/>
          <a:lstStyle/>
          <a:p>
            <a:pPr marL="0" indent="0">
              <a:buNone/>
            </a:pPr>
            <a:r>
              <a:rPr lang="en-US" dirty="0">
                <a:solidFill>
                  <a:srgbClr val="0033CC"/>
                </a:solidFill>
              </a:rPr>
              <a:t>2016 </a:t>
            </a:r>
            <a:r>
              <a:rPr lang="mr-IN" dirty="0"/>
              <a:t>–</a:t>
            </a:r>
            <a:r>
              <a:rPr lang="en-US" dirty="0"/>
              <a:t> Google’s </a:t>
            </a:r>
            <a:r>
              <a:rPr lang="en-US" dirty="0">
                <a:solidFill>
                  <a:srgbClr val="0033CC"/>
                </a:solidFill>
              </a:rPr>
              <a:t>AlphaGo </a:t>
            </a:r>
            <a:r>
              <a:rPr lang="en-US" dirty="0"/>
              <a:t>program beats Go champion Lee </a:t>
            </a:r>
            <a:r>
              <a:rPr lang="en-US" dirty="0" err="1"/>
              <a:t>Sodol</a:t>
            </a:r>
            <a:r>
              <a:rPr lang="en-US" dirty="0"/>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124200"/>
            <a:ext cx="2286000" cy="2286000"/>
          </a:xfrm>
          <a:prstGeom prst="rect">
            <a:avLst/>
          </a:prstGeom>
        </p:spPr>
      </p:pic>
      <p:pic>
        <p:nvPicPr>
          <p:cNvPr id="1028" name="Picture 4" descr="https://i.guim.co.uk/img/media/bf6fb60631b24c32b0c61309ed625103e6caca90/0_56_1035_621/master/1035.jpg?w=700&amp;q=55&amp;auto=format&amp;usm=12&amp;fit=max&amp;s=7f0d37f0a9ec238b95522e9b2b3771b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2400300"/>
            <a:ext cx="66675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14600" y="6400800"/>
            <a:ext cx="4114800" cy="369332"/>
          </a:xfrm>
          <a:prstGeom prst="rect">
            <a:avLst/>
          </a:prstGeom>
          <a:noFill/>
        </p:spPr>
        <p:txBody>
          <a:bodyPr wrap="square" rtlCol="0">
            <a:spAutoFit/>
          </a:bodyPr>
          <a:lstStyle/>
          <a:p>
            <a:r>
              <a:rPr lang="en-US" sz="1800" dirty="0"/>
              <a:t>Photograph: </a:t>
            </a:r>
            <a:r>
              <a:rPr lang="en-US" sz="1800" dirty="0" err="1"/>
              <a:t>Yonhap</a:t>
            </a:r>
            <a:r>
              <a:rPr lang="en-US" sz="1800" dirty="0"/>
              <a:t>/Reuters</a:t>
            </a:r>
          </a:p>
        </p:txBody>
      </p:sp>
      <p:sp>
        <p:nvSpPr>
          <p:cNvPr id="5" name="Slide Number Placeholder 4">
            <a:extLst>
              <a:ext uri="{FF2B5EF4-FFF2-40B4-BE49-F238E27FC236}">
                <a16:creationId xmlns:a16="http://schemas.microsoft.com/office/drawing/2014/main" id="{F690A90C-9E27-3C48-AD58-2E1F01DDE846}"/>
              </a:ext>
            </a:extLst>
          </p:cNvPr>
          <p:cNvSpPr>
            <a:spLocks noGrp="1"/>
          </p:cNvSpPr>
          <p:nvPr>
            <p:ph type="sldNum" sz="quarter" idx="11"/>
          </p:nvPr>
        </p:nvSpPr>
        <p:spPr/>
        <p:txBody>
          <a:bodyPr/>
          <a:lstStyle/>
          <a:p>
            <a:pPr>
              <a:defRPr/>
            </a:pPr>
            <a:fld id="{046487E0-6C48-9842-89A3-09BD27C7057F}" type="slidenum">
              <a:rPr lang="en-US" smtClean="0"/>
              <a:pPr>
                <a:defRPr/>
              </a:pPr>
              <a:t>4</a:t>
            </a:fld>
            <a:endParaRPr lang="en-US"/>
          </a:p>
        </p:txBody>
      </p:sp>
    </p:spTree>
    <p:extLst>
      <p:ext uri="{BB962C8B-B14F-4D97-AF65-F5344CB8AC3E}">
        <p14:creationId xmlns:p14="http://schemas.microsoft.com/office/powerpoint/2010/main" val="2069790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11200" y="1295400"/>
            <a:ext cx="8051800" cy="4819650"/>
          </a:xfrm>
        </p:spPr>
        <p:txBody>
          <a:bodyPr/>
          <a:lstStyle/>
          <a:p>
            <a:pPr eaLnBrk="1" fontAlgn="auto" hangingPunct="1">
              <a:spcBef>
                <a:spcPts val="0"/>
              </a:spcBef>
              <a:spcAft>
                <a:spcPts val="0"/>
              </a:spcAft>
              <a:buClrTx/>
            </a:pPr>
            <a:r>
              <a:rPr lang="en-US" dirty="0"/>
              <a:t>In 2006, University of Toronto researchers Hinton, </a:t>
            </a:r>
            <a:r>
              <a:rPr lang="en-US" dirty="0" err="1"/>
              <a:t>Osindero</a:t>
            </a:r>
            <a:r>
              <a:rPr lang="en-US" dirty="0"/>
              <a:t>, and </a:t>
            </a:r>
            <a:r>
              <a:rPr lang="en-US" dirty="0" err="1"/>
              <a:t>Teh</a:t>
            </a:r>
            <a:r>
              <a:rPr lang="en-US" dirty="0"/>
              <a:t> (</a:t>
            </a:r>
            <a:r>
              <a:rPr lang="en-US" dirty="0">
                <a:solidFill>
                  <a:srgbClr val="0033CC"/>
                </a:solidFill>
              </a:rPr>
              <a:t>HOT</a:t>
            </a:r>
            <a:r>
              <a:rPr lang="en-US" dirty="0"/>
              <a:t>*) succeeded in training a deep neural network for the first time. Each layer was trained to produce a representation of its inputs that served as the training data for the next layer. Then the entire network was adjusted using gradient descent. </a:t>
            </a:r>
            <a:br>
              <a:rPr lang="en-US" dirty="0"/>
            </a:br>
            <a:endParaRPr lang="en-US" dirty="0"/>
          </a:p>
          <a:p>
            <a:pPr eaLnBrk="1" fontAlgn="auto" hangingPunct="1">
              <a:spcBef>
                <a:spcPts val="0"/>
              </a:spcBef>
              <a:spcAft>
                <a:spcPts val="0"/>
              </a:spcAft>
              <a:buClrTx/>
            </a:pPr>
            <a:r>
              <a:rPr lang="en-US" dirty="0"/>
              <a:t>This breakthrough seemed to provide compelling evidence that the training of deep neural networks requires careful initialization of parameters and sophisticated machine learning algorithms. </a:t>
            </a:r>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sz="2000" dirty="0"/>
          </a:p>
          <a:p>
            <a:pPr eaLnBrk="1" fontAlgn="auto" hangingPunct="1">
              <a:spcBef>
                <a:spcPts val="0"/>
              </a:spcBef>
              <a:spcAft>
                <a:spcPts val="0"/>
              </a:spcAft>
              <a:buClrTx/>
            </a:pPr>
            <a:endParaRPr lang="en-US" sz="2000" dirty="0"/>
          </a:p>
        </p:txBody>
      </p:sp>
      <p:sp>
        <p:nvSpPr>
          <p:cNvPr id="6" name="Title 5"/>
          <p:cNvSpPr>
            <a:spLocks noGrp="1"/>
          </p:cNvSpPr>
          <p:nvPr>
            <p:ph type="title"/>
          </p:nvPr>
        </p:nvSpPr>
        <p:spPr/>
        <p:txBody>
          <a:bodyPr/>
          <a:lstStyle/>
          <a:p>
            <a:r>
              <a:rPr lang="en-US" dirty="0"/>
              <a:t>D</a:t>
            </a:r>
            <a:r>
              <a:rPr lang="en-US" dirty="0">
                <a:solidFill>
                  <a:schemeClr val="accent5">
                    <a:lumMod val="75000"/>
                  </a:schemeClr>
                </a:solidFill>
              </a:rPr>
              <a:t>eep</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TextBox 1"/>
          <p:cNvSpPr txBox="1"/>
          <p:nvPr/>
        </p:nvSpPr>
        <p:spPr>
          <a:xfrm>
            <a:off x="1066800" y="5791200"/>
            <a:ext cx="7051739" cy="646331"/>
          </a:xfrm>
          <a:prstGeom prst="rect">
            <a:avLst/>
          </a:prstGeom>
          <a:noFill/>
        </p:spPr>
        <p:txBody>
          <a:bodyPr wrap="none" rtlCol="0">
            <a:spAutoFit/>
          </a:bodyPr>
          <a:lstStyle/>
          <a:p>
            <a:r>
              <a:rPr lang="en-US" sz="1800" dirty="0"/>
              <a:t>* Hinton, G. E., </a:t>
            </a:r>
            <a:r>
              <a:rPr lang="en-US" sz="1800" dirty="0" err="1"/>
              <a:t>Osindero</a:t>
            </a:r>
            <a:r>
              <a:rPr lang="en-US" sz="1800" dirty="0"/>
              <a:t>, S. and </a:t>
            </a:r>
            <a:r>
              <a:rPr lang="en-US" sz="1800" dirty="0" err="1"/>
              <a:t>Teh</a:t>
            </a:r>
            <a:r>
              <a:rPr lang="en-US" sz="1800" dirty="0"/>
              <a:t>, Y. (HOT), A fast learning algorithm </a:t>
            </a:r>
          </a:p>
          <a:p>
            <a:r>
              <a:rPr lang="en-US" sz="1800" dirty="0"/>
              <a:t>   for deep belief nets, Neural Computation 18, 1527-1554. </a:t>
            </a:r>
          </a:p>
        </p:txBody>
      </p:sp>
      <p:sp>
        <p:nvSpPr>
          <p:cNvPr id="3" name="Slide Number Placeholder 2">
            <a:extLst>
              <a:ext uri="{FF2B5EF4-FFF2-40B4-BE49-F238E27FC236}">
                <a16:creationId xmlns:a16="http://schemas.microsoft.com/office/drawing/2014/main" id="{48B5F644-BF57-4C46-9F3E-209B4328703E}"/>
              </a:ext>
            </a:extLst>
          </p:cNvPr>
          <p:cNvSpPr>
            <a:spLocks noGrp="1"/>
          </p:cNvSpPr>
          <p:nvPr>
            <p:ph type="sldNum" sz="quarter" idx="11"/>
          </p:nvPr>
        </p:nvSpPr>
        <p:spPr/>
        <p:txBody>
          <a:bodyPr/>
          <a:lstStyle/>
          <a:p>
            <a:pPr>
              <a:defRPr/>
            </a:pPr>
            <a:fld id="{046487E0-6C48-9842-89A3-09BD27C7057F}" type="slidenum">
              <a:rPr lang="en-US" smtClean="0"/>
              <a:pPr>
                <a:defRPr/>
              </a:pPr>
              <a:t>40</a:t>
            </a:fld>
            <a:endParaRPr lang="en-US"/>
          </a:p>
        </p:txBody>
      </p:sp>
    </p:spTree>
    <p:extLst>
      <p:ext uri="{BB962C8B-B14F-4D97-AF65-F5344CB8AC3E}">
        <p14:creationId xmlns:p14="http://schemas.microsoft.com/office/powerpoint/2010/main" val="805241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11200" y="1295400"/>
            <a:ext cx="8051800" cy="4819650"/>
          </a:xfrm>
        </p:spPr>
        <p:txBody>
          <a:bodyPr/>
          <a:lstStyle/>
          <a:p>
            <a:pPr eaLnBrk="1" fontAlgn="auto" hangingPunct="1">
              <a:spcBef>
                <a:spcPts val="0"/>
              </a:spcBef>
              <a:spcAft>
                <a:spcPts val="0"/>
              </a:spcAft>
              <a:buClrTx/>
            </a:pPr>
            <a:r>
              <a:rPr lang="en-US" dirty="0"/>
              <a:t>But, in 2010, </a:t>
            </a:r>
            <a:r>
              <a:rPr lang="en-US" dirty="0" err="1"/>
              <a:t>Cirȩsan</a:t>
            </a:r>
            <a:r>
              <a:rPr lang="en-US" dirty="0"/>
              <a:t> </a:t>
            </a:r>
            <a:r>
              <a:rPr lang="en-US" i="1" dirty="0"/>
              <a:t>et al</a:t>
            </a:r>
            <a:r>
              <a:rPr lang="en-US" dirty="0"/>
              <a:t>.* showed that such cleverness was not needed! The authors succeeded in training a DNN with architecture </a:t>
            </a:r>
            <a:r>
              <a:rPr lang="is-IS" dirty="0"/>
              <a:t>(</a:t>
            </a:r>
            <a:r>
              <a:rPr lang="is-IS" b="1" dirty="0">
                <a:solidFill>
                  <a:srgbClr val="FF0000"/>
                </a:solidFill>
              </a:rPr>
              <a:t>784</a:t>
            </a:r>
            <a:r>
              <a:rPr lang="is-IS" dirty="0"/>
              <a:t>, 2500, 2000, 1500, 1000, 500, </a:t>
            </a:r>
            <a:r>
              <a:rPr lang="is-IS" b="1" dirty="0">
                <a:solidFill>
                  <a:srgbClr val="FF0000"/>
                </a:solidFill>
              </a:rPr>
              <a:t>10</a:t>
            </a:r>
            <a:r>
              <a:rPr lang="is-IS" dirty="0"/>
              <a:t>) that classified the hand-written digits in the </a:t>
            </a:r>
            <a:r>
              <a:rPr lang="is-IS" dirty="0">
                <a:solidFill>
                  <a:srgbClr val="0033CC"/>
                </a:solidFill>
              </a:rPr>
              <a:t>MNIST</a:t>
            </a:r>
            <a:r>
              <a:rPr lang="is-IS" dirty="0"/>
              <a:t> database.</a:t>
            </a:r>
          </a:p>
          <a:p>
            <a:pPr eaLnBrk="1" fontAlgn="auto" hangingPunct="1">
              <a:spcBef>
                <a:spcPts val="0"/>
              </a:spcBef>
              <a:spcAft>
                <a:spcPts val="0"/>
              </a:spcAft>
              <a:buClrTx/>
            </a:pPr>
            <a:endParaRPr lang="is-IS" dirty="0"/>
          </a:p>
          <a:p>
            <a:pPr eaLnBrk="1" fontAlgn="auto" hangingPunct="1">
              <a:spcBef>
                <a:spcPts val="0"/>
              </a:spcBef>
              <a:spcAft>
                <a:spcPts val="0"/>
              </a:spcAft>
              <a:buClrTx/>
            </a:pPr>
            <a:r>
              <a:rPr lang="is-IS" dirty="0"/>
              <a:t>The database comprises </a:t>
            </a:r>
            <a:r>
              <a:rPr lang="is-IS" dirty="0">
                <a:solidFill>
                  <a:srgbClr val="0033CC"/>
                </a:solidFill>
              </a:rPr>
              <a:t>60,000</a:t>
            </a:r>
            <a:r>
              <a:rPr lang="is-IS" dirty="0"/>
              <a:t> 28×28 = </a:t>
            </a:r>
            <a:r>
              <a:rPr lang="is-IS" dirty="0">
                <a:solidFill>
                  <a:srgbClr val="0033CC"/>
                </a:solidFill>
              </a:rPr>
              <a:t>784</a:t>
            </a:r>
            <a:r>
              <a:rPr lang="is-IS" dirty="0"/>
              <a:t> pixel images for training and validation, and </a:t>
            </a:r>
            <a:r>
              <a:rPr lang="is-IS" dirty="0">
                <a:solidFill>
                  <a:srgbClr val="0033CC"/>
                </a:solidFill>
              </a:rPr>
              <a:t>10,000</a:t>
            </a:r>
            <a:r>
              <a:rPr lang="is-IS" dirty="0"/>
              <a:t> for testing.</a:t>
            </a:r>
          </a:p>
          <a:p>
            <a:pPr eaLnBrk="1" fontAlgn="auto" hangingPunct="1">
              <a:spcBef>
                <a:spcPts val="0"/>
              </a:spcBef>
              <a:spcAft>
                <a:spcPts val="0"/>
              </a:spcAft>
              <a:buClrTx/>
            </a:pPr>
            <a:endParaRPr lang="is-IS" dirty="0"/>
          </a:p>
          <a:p>
            <a:pPr eaLnBrk="1" fontAlgn="auto" hangingPunct="1">
              <a:spcBef>
                <a:spcPts val="0"/>
              </a:spcBef>
              <a:spcAft>
                <a:spcPts val="0"/>
              </a:spcAft>
              <a:buClrTx/>
            </a:pPr>
            <a:r>
              <a:rPr lang="is-IS" dirty="0"/>
              <a:t>The error rate of their </a:t>
            </a:r>
            <a:r>
              <a:rPr lang="is-IS" dirty="0">
                <a:solidFill>
                  <a:srgbClr val="0033CC"/>
                </a:solidFill>
              </a:rPr>
              <a:t>~12-million </a:t>
            </a:r>
            <a:r>
              <a:rPr lang="is-IS" dirty="0"/>
              <a:t>parameter DNN was </a:t>
            </a:r>
            <a:r>
              <a:rPr lang="is-IS" dirty="0">
                <a:solidFill>
                  <a:srgbClr val="0033CC"/>
                </a:solidFill>
              </a:rPr>
              <a:t>35</a:t>
            </a:r>
            <a:r>
              <a:rPr lang="is-IS" dirty="0"/>
              <a:t> images out of 10,000. The misclassified images are shown on the next slide.</a:t>
            </a: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sz="2000" dirty="0"/>
          </a:p>
          <a:p>
            <a:pPr eaLnBrk="1" fontAlgn="auto" hangingPunct="1">
              <a:spcBef>
                <a:spcPts val="0"/>
              </a:spcBef>
              <a:spcAft>
                <a:spcPts val="0"/>
              </a:spcAft>
              <a:buClrTx/>
            </a:pPr>
            <a:endParaRPr lang="en-US" sz="2000" dirty="0"/>
          </a:p>
        </p:txBody>
      </p:sp>
      <p:sp>
        <p:nvSpPr>
          <p:cNvPr id="6" name="Title 5"/>
          <p:cNvSpPr>
            <a:spLocks noGrp="1"/>
          </p:cNvSpPr>
          <p:nvPr>
            <p:ph type="title"/>
          </p:nvPr>
        </p:nvSpPr>
        <p:spPr/>
        <p:txBody>
          <a:bodyPr/>
          <a:lstStyle/>
          <a:p>
            <a:r>
              <a:rPr lang="en-US" dirty="0"/>
              <a:t>D</a:t>
            </a:r>
            <a:r>
              <a:rPr lang="en-US" dirty="0">
                <a:solidFill>
                  <a:schemeClr val="accent5">
                    <a:lumMod val="75000"/>
                  </a:schemeClr>
                </a:solidFill>
              </a:rPr>
              <a:t>eep</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TextBox 1"/>
          <p:cNvSpPr txBox="1"/>
          <p:nvPr/>
        </p:nvSpPr>
        <p:spPr>
          <a:xfrm>
            <a:off x="823521" y="5477470"/>
            <a:ext cx="7673896" cy="923330"/>
          </a:xfrm>
          <a:prstGeom prst="rect">
            <a:avLst/>
          </a:prstGeom>
          <a:noFill/>
        </p:spPr>
        <p:txBody>
          <a:bodyPr wrap="none" rtlCol="0">
            <a:spAutoFit/>
          </a:bodyPr>
          <a:lstStyle/>
          <a:p>
            <a:r>
              <a:rPr lang="en-US" sz="1800" dirty="0"/>
              <a:t>* </a:t>
            </a:r>
            <a:r>
              <a:rPr lang="en-US" sz="1800" dirty="0" err="1"/>
              <a:t>Cirȩsan</a:t>
            </a:r>
            <a:r>
              <a:rPr lang="en-US" sz="1800" dirty="0"/>
              <a:t> DC, Meier U, Gambardella LM, </a:t>
            </a:r>
            <a:r>
              <a:rPr lang="en-US" sz="1800" dirty="0" err="1"/>
              <a:t>Schmidhuber</a:t>
            </a:r>
            <a:r>
              <a:rPr lang="en-US" sz="1800" dirty="0"/>
              <a:t> J. , Deep, big, </a:t>
            </a:r>
          </a:p>
          <a:p>
            <a:r>
              <a:rPr lang="en-US" sz="1800" dirty="0"/>
              <a:t>   simple neural nets for handwritten digit recognition. Neural </a:t>
            </a:r>
            <a:r>
              <a:rPr lang="en-US" sz="1800" dirty="0" err="1"/>
              <a:t>Comput</a:t>
            </a:r>
            <a:r>
              <a:rPr lang="en-US" sz="1800" dirty="0"/>
              <a:t>. 2010 Dec;</a:t>
            </a:r>
          </a:p>
          <a:p>
            <a:r>
              <a:rPr lang="en-US" sz="1800" dirty="0"/>
              <a:t>   22 (12): 3207-20. </a:t>
            </a:r>
            <a:r>
              <a:rPr lang="en-US" sz="1800" dirty="0">
                <a:solidFill>
                  <a:srgbClr val="0033CC"/>
                </a:solidFill>
              </a:rPr>
              <a:t>http://</a:t>
            </a:r>
            <a:r>
              <a:rPr lang="en-US" sz="1800" dirty="0" err="1">
                <a:solidFill>
                  <a:srgbClr val="0033CC"/>
                </a:solidFill>
              </a:rPr>
              <a:t>yann.lecun.com</a:t>
            </a:r>
            <a:r>
              <a:rPr lang="en-US" sz="1800" dirty="0">
                <a:solidFill>
                  <a:srgbClr val="0033CC"/>
                </a:solidFill>
              </a:rPr>
              <a:t>/</a:t>
            </a:r>
            <a:r>
              <a:rPr lang="en-US" sz="1800" dirty="0" err="1">
                <a:solidFill>
                  <a:srgbClr val="0033CC"/>
                </a:solidFill>
              </a:rPr>
              <a:t>exdb</a:t>
            </a:r>
            <a:r>
              <a:rPr lang="en-US" sz="1800" dirty="0">
                <a:solidFill>
                  <a:srgbClr val="0033CC"/>
                </a:solidFill>
              </a:rPr>
              <a:t>/</a:t>
            </a:r>
            <a:r>
              <a:rPr lang="en-US" sz="1800" dirty="0" err="1">
                <a:solidFill>
                  <a:srgbClr val="0033CC"/>
                </a:solidFill>
              </a:rPr>
              <a:t>mnist</a:t>
            </a:r>
            <a:r>
              <a:rPr lang="en-US" sz="1800" dirty="0">
                <a:solidFill>
                  <a:srgbClr val="0033CC"/>
                </a:solidFill>
              </a:rPr>
              <a:t>/</a:t>
            </a:r>
          </a:p>
        </p:txBody>
      </p:sp>
      <p:sp>
        <p:nvSpPr>
          <p:cNvPr id="3" name="Slide Number Placeholder 2">
            <a:extLst>
              <a:ext uri="{FF2B5EF4-FFF2-40B4-BE49-F238E27FC236}">
                <a16:creationId xmlns:a16="http://schemas.microsoft.com/office/drawing/2014/main" id="{6C02F603-C178-EB41-BBB7-47DCC8061AF9}"/>
              </a:ext>
            </a:extLst>
          </p:cNvPr>
          <p:cNvSpPr>
            <a:spLocks noGrp="1"/>
          </p:cNvSpPr>
          <p:nvPr>
            <p:ph type="sldNum" sz="quarter" idx="11"/>
          </p:nvPr>
        </p:nvSpPr>
        <p:spPr/>
        <p:txBody>
          <a:bodyPr/>
          <a:lstStyle/>
          <a:p>
            <a:pPr>
              <a:defRPr/>
            </a:pPr>
            <a:fld id="{046487E0-6C48-9842-89A3-09BD27C7057F}" type="slidenum">
              <a:rPr lang="en-US" smtClean="0"/>
              <a:pPr>
                <a:defRPr/>
              </a:pPr>
              <a:t>41</a:t>
            </a:fld>
            <a:endParaRPr lang="en-US"/>
          </a:p>
        </p:txBody>
      </p:sp>
    </p:spTree>
    <p:extLst>
      <p:ext uri="{BB962C8B-B14F-4D97-AF65-F5344CB8AC3E}">
        <p14:creationId xmlns:p14="http://schemas.microsoft.com/office/powerpoint/2010/main" val="1831559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s-IS" dirty="0"/>
              <a:t>(</a:t>
            </a:r>
            <a:r>
              <a:rPr lang="is-IS" dirty="0">
                <a:solidFill>
                  <a:srgbClr val="FF0000"/>
                </a:solidFill>
              </a:rPr>
              <a:t>784</a:t>
            </a:r>
            <a:r>
              <a:rPr lang="is-IS" dirty="0"/>
              <a:t>, 2500, 2000, 1500, 1000, 500, </a:t>
            </a:r>
            <a:r>
              <a:rPr lang="is-IS" dirty="0">
                <a:solidFill>
                  <a:srgbClr val="FF0000"/>
                </a:solidFill>
              </a:rPr>
              <a:t>10</a:t>
            </a:r>
            <a:r>
              <a:rPr lang="is-IS" dirty="0"/>
              <a:t>)</a:t>
            </a:r>
            <a:endParaRPr lang="en-US" dirty="0">
              <a:solidFill>
                <a:schemeClr val="accent5">
                  <a:lumMod val="75000"/>
                </a:schemeClr>
              </a:solidFill>
            </a:endParaRPr>
          </a:p>
        </p:txBody>
      </p:sp>
      <p:sp>
        <p:nvSpPr>
          <p:cNvPr id="5" name="Slide Number Placeholder 4"/>
          <p:cNvSpPr>
            <a:spLocks noGrp="1"/>
          </p:cNvSpPr>
          <p:nvPr>
            <p:ph type="sldNum" sz="quarter" idx="4294967295"/>
          </p:nvPr>
        </p:nvSpPr>
        <p:spPr>
          <a:xfrm>
            <a:off x="8305800" y="6477000"/>
            <a:ext cx="838200" cy="381000"/>
          </a:xfrm>
          <a:prstGeom prst="rect">
            <a:avLst/>
          </a:prstGeom>
        </p:spPr>
        <p:txBody>
          <a:bodyPr/>
          <a:lstStyle/>
          <a:p>
            <a:pPr>
              <a:defRPr/>
            </a:pPr>
            <a:fld id="{01837A4C-8D73-9C4E-9537-8F1A603B33FC}" type="slidenum">
              <a:rPr lang="en-US" smtClean="0"/>
              <a:pPr>
                <a:defRPr/>
              </a:pPr>
              <a:t>42</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614" y="1043012"/>
            <a:ext cx="6756977" cy="5000576"/>
          </a:xfrm>
          <a:prstGeom prst="rect">
            <a:avLst/>
          </a:prstGeom>
        </p:spPr>
      </p:pic>
      <p:sp>
        <p:nvSpPr>
          <p:cNvPr id="2" name="TextBox 1"/>
          <p:cNvSpPr txBox="1"/>
          <p:nvPr/>
        </p:nvSpPr>
        <p:spPr>
          <a:xfrm>
            <a:off x="1368083" y="5867400"/>
            <a:ext cx="6756978" cy="646331"/>
          </a:xfrm>
          <a:prstGeom prst="rect">
            <a:avLst/>
          </a:prstGeom>
          <a:noFill/>
        </p:spPr>
        <p:txBody>
          <a:bodyPr wrap="none" rtlCol="0">
            <a:spAutoFit/>
          </a:bodyPr>
          <a:lstStyle/>
          <a:p>
            <a:r>
              <a:rPr lang="en-US" sz="1800" dirty="0"/>
              <a:t>Upper right: correct answer; lower left answer of highest DNN output; </a:t>
            </a:r>
          </a:p>
          <a:p>
            <a:r>
              <a:rPr lang="en-US" sz="1800" dirty="0"/>
              <a:t>lower right answer of next highest DNN output.</a:t>
            </a:r>
          </a:p>
        </p:txBody>
      </p:sp>
      <p:sp>
        <p:nvSpPr>
          <p:cNvPr id="3" name="Freeform 2"/>
          <p:cNvSpPr/>
          <p:nvPr/>
        </p:nvSpPr>
        <p:spPr>
          <a:xfrm>
            <a:off x="1676400" y="1295400"/>
            <a:ext cx="708561"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7162800" y="1219200"/>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3429000" y="2133600"/>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3581400" y="4820393"/>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172200" y="3048000"/>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30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P spid="16" grpId="0" animBg="1"/>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7" name="Content Placeholder 6"/>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Many of the remarkable breakthroughs in tasks such as face recognition use a type of DNN called a </a:t>
            </a:r>
            <a:r>
              <a:rPr lang="en-US" dirty="0">
                <a:solidFill>
                  <a:srgbClr val="0033CC"/>
                </a:solidFill>
              </a:rPr>
              <a:t>convolutional neural network</a:t>
            </a:r>
            <a:r>
              <a:rPr lang="en-US" dirty="0"/>
              <a:t> (CNN).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CNNs are </a:t>
            </a:r>
            <a:r>
              <a:rPr lang="en-US" i="1" dirty="0">
                <a:solidFill>
                  <a:srgbClr val="0033CC"/>
                </a:solidFill>
              </a:rPr>
              <a:t>functions</a:t>
            </a:r>
            <a:r>
              <a:rPr lang="en-US" dirty="0"/>
              <a:t> that compress data and classify objects using their compressed representations via a standard fully connected NN. The compression dramatically reduces the dimensionality of the space to be searched.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Source: </a:t>
            </a:r>
            <a:r>
              <a:rPr lang="en-US" sz="2000" dirty="0">
                <a:hlinkClick r:id="rId2"/>
              </a:rPr>
              <a:t>https://www.clarifai.com/technology</a:t>
            </a:r>
            <a:endParaRPr lang="en-US" sz="2000" dirty="0"/>
          </a:p>
        </p:txBody>
      </p:sp>
      <p:pic>
        <p:nvPicPr>
          <p:cNvPr id="327682" name="Picture 2" descr="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276725"/>
            <a:ext cx="6858000" cy="18192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37A2B91-B3D0-964B-8698-5877D8249CE5}"/>
              </a:ext>
            </a:extLst>
          </p:cNvPr>
          <p:cNvSpPr>
            <a:spLocks noGrp="1"/>
          </p:cNvSpPr>
          <p:nvPr>
            <p:ph type="sldNum" sz="quarter" idx="11"/>
          </p:nvPr>
        </p:nvSpPr>
        <p:spPr/>
        <p:txBody>
          <a:bodyPr/>
          <a:lstStyle/>
          <a:p>
            <a:pPr>
              <a:defRPr/>
            </a:pPr>
            <a:fld id="{046487E0-6C48-9842-89A3-09BD27C7057F}" type="slidenum">
              <a:rPr lang="en-US" smtClean="0"/>
              <a:pPr>
                <a:defRPr/>
              </a:pPr>
              <a:t>43</a:t>
            </a:fld>
            <a:endParaRPr lang="en-US"/>
          </a:p>
        </p:txBody>
      </p:sp>
    </p:spTree>
    <p:extLst>
      <p:ext uri="{BB962C8B-B14F-4D97-AF65-F5344CB8AC3E}">
        <p14:creationId xmlns:p14="http://schemas.microsoft.com/office/powerpoint/2010/main" val="2144196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future of machine learning</a:t>
            </a:r>
          </a:p>
        </p:txBody>
      </p:sp>
    </p:spTree>
    <p:extLst>
      <p:ext uri="{BB962C8B-B14F-4D97-AF65-F5344CB8AC3E}">
        <p14:creationId xmlns:p14="http://schemas.microsoft.com/office/powerpoint/2010/main" val="3338380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CFBB51-8999-374E-8917-E7653E9F3B53}"/>
              </a:ext>
            </a:extLst>
          </p:cNvPr>
          <p:cNvSpPr>
            <a:spLocks noGrp="1"/>
          </p:cNvSpPr>
          <p:nvPr>
            <p:ph type="title"/>
          </p:nvPr>
        </p:nvSpPr>
        <p:spPr/>
        <p:txBody>
          <a:bodyPr/>
          <a:lstStyle/>
          <a:p>
            <a:r>
              <a:rPr lang="en-US" dirty="0"/>
              <a:t>Machine Learning and AI</a:t>
            </a:r>
          </a:p>
        </p:txBody>
      </p:sp>
      <p:sp>
        <p:nvSpPr>
          <p:cNvPr id="4" name="Content Placeholder 3">
            <a:extLst>
              <a:ext uri="{FF2B5EF4-FFF2-40B4-BE49-F238E27FC236}">
                <a16:creationId xmlns:a16="http://schemas.microsoft.com/office/drawing/2014/main" id="{86466C23-7F26-B045-9E5E-0010B98C8DC8}"/>
              </a:ext>
            </a:extLst>
          </p:cNvPr>
          <p:cNvSpPr>
            <a:spLocks noGrp="1"/>
          </p:cNvSpPr>
          <p:nvPr>
            <p:ph idx="1"/>
          </p:nvPr>
        </p:nvSpPr>
        <p:spPr/>
        <p:txBody>
          <a:bodyPr/>
          <a:lstStyle/>
          <a:p>
            <a:r>
              <a:rPr lang="en-US" dirty="0"/>
              <a:t>The most far-reaching application of machine learning is of course </a:t>
            </a:r>
            <a:r>
              <a:rPr lang="en-US" dirty="0">
                <a:solidFill>
                  <a:srgbClr val="0033CC"/>
                </a:solidFill>
              </a:rPr>
              <a:t>artificial intelligence</a:t>
            </a:r>
            <a:r>
              <a:rPr lang="en-US" dirty="0"/>
              <a:t> (AI).</a:t>
            </a:r>
            <a:br>
              <a:rPr lang="en-US" dirty="0"/>
            </a:br>
            <a:endParaRPr lang="en-US" dirty="0"/>
          </a:p>
          <a:p>
            <a:r>
              <a:rPr lang="en-US" dirty="0"/>
              <a:t>There is a huge amount of hype associated with AI. And we are far from being able to create systems that possess the innate heuristic algorithms that make us human. </a:t>
            </a:r>
          </a:p>
          <a:p>
            <a:endParaRPr lang="en-US" dirty="0"/>
          </a:p>
          <a:p>
            <a:r>
              <a:rPr lang="en-US" dirty="0"/>
              <a:t>However, it important that we not become complacent because, for better of worse, we do seem to be at the dawn of a revolution based on machine learning-based AI.</a:t>
            </a:r>
          </a:p>
          <a:p>
            <a:endParaRPr lang="en-US" dirty="0"/>
          </a:p>
          <a:p>
            <a:endParaRPr lang="en-US" dirty="0"/>
          </a:p>
        </p:txBody>
      </p:sp>
    </p:spTree>
    <p:extLst>
      <p:ext uri="{BB962C8B-B14F-4D97-AF65-F5344CB8AC3E}">
        <p14:creationId xmlns:p14="http://schemas.microsoft.com/office/powerpoint/2010/main" val="25409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66800" y="1390650"/>
            <a:ext cx="7010400" cy="4076700"/>
          </a:xfrm>
          <a:prstGeom prst="rect">
            <a:avLst/>
          </a:prstGeom>
        </p:spPr>
      </p:pic>
      <p:sp>
        <p:nvSpPr>
          <p:cNvPr id="2" name="Slide Number Placeholder 1">
            <a:extLst>
              <a:ext uri="{FF2B5EF4-FFF2-40B4-BE49-F238E27FC236}">
                <a16:creationId xmlns:a16="http://schemas.microsoft.com/office/drawing/2014/main" id="{D098B552-A008-944B-84C9-8DC24C215EAB}"/>
              </a:ext>
            </a:extLst>
          </p:cNvPr>
          <p:cNvSpPr>
            <a:spLocks noGrp="1"/>
          </p:cNvSpPr>
          <p:nvPr>
            <p:ph type="sldNum" sz="quarter" idx="11"/>
          </p:nvPr>
        </p:nvSpPr>
        <p:spPr/>
        <p:txBody>
          <a:bodyPr/>
          <a:lstStyle/>
          <a:p>
            <a:pPr>
              <a:defRPr/>
            </a:pPr>
            <a:fld id="{046487E0-6C48-9842-89A3-09BD27C7057F}" type="slidenum">
              <a:rPr lang="en-US" smtClean="0"/>
              <a:pPr>
                <a:defRPr/>
              </a:pPr>
              <a:t>46</a:t>
            </a:fld>
            <a:endParaRPr lang="en-US"/>
          </a:p>
        </p:txBody>
      </p:sp>
    </p:spTree>
    <p:extLst>
      <p:ext uri="{BB962C8B-B14F-4D97-AF65-F5344CB8AC3E}">
        <p14:creationId xmlns:p14="http://schemas.microsoft.com/office/powerpoint/2010/main" val="38851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68263" indent="0">
              <a:buNone/>
            </a:pPr>
            <a:r>
              <a:rPr lang="en-US" dirty="0"/>
              <a:t>“Almost half the activities people are paid almost </a:t>
            </a:r>
            <a:r>
              <a:rPr lang="en-US" dirty="0">
                <a:solidFill>
                  <a:srgbClr val="0033CC"/>
                </a:solidFill>
              </a:rPr>
              <a:t>$16 trillion </a:t>
            </a:r>
            <a:r>
              <a:rPr lang="en-US" dirty="0"/>
              <a:t>in wages to do in the global economy have the potential to be automated by adapting currently demonstrated technology, according to our analysis of more than 2,000 work activities across 800 occupations.”</a:t>
            </a:r>
          </a:p>
          <a:p>
            <a:pPr marL="68263" indent="0">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McKinsey &amp; Company, </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t>A FUTURE THAT WORKS: AUTOMATION, EMPLOYMENT, AND PRODUCTIVITY</a:t>
            </a: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r>
              <a:rPr lang="en-US" sz="1800" dirty="0"/>
              <a:t>Executive Summary January 2017</a:t>
            </a:r>
          </a:p>
        </p:txBody>
      </p:sp>
      <p:sp>
        <p:nvSpPr>
          <p:cNvPr id="2" name="Slide Number Placeholder 1">
            <a:extLst>
              <a:ext uri="{FF2B5EF4-FFF2-40B4-BE49-F238E27FC236}">
                <a16:creationId xmlns:a16="http://schemas.microsoft.com/office/drawing/2014/main" id="{9A9199F2-6D3A-C84E-8D5C-C0B7349CBA00}"/>
              </a:ext>
            </a:extLst>
          </p:cNvPr>
          <p:cNvSpPr>
            <a:spLocks noGrp="1"/>
          </p:cNvSpPr>
          <p:nvPr>
            <p:ph type="sldNum" sz="quarter" idx="11"/>
          </p:nvPr>
        </p:nvSpPr>
        <p:spPr/>
        <p:txBody>
          <a:bodyPr/>
          <a:lstStyle/>
          <a:p>
            <a:pPr>
              <a:defRPr/>
            </a:pPr>
            <a:fld id="{046487E0-6C48-9842-89A3-09BD27C7057F}" type="slidenum">
              <a:rPr lang="en-US" smtClean="0"/>
              <a:pPr>
                <a:defRPr/>
              </a:pPr>
              <a:t>47</a:t>
            </a:fld>
            <a:endParaRPr lang="en-US"/>
          </a:p>
        </p:txBody>
      </p:sp>
    </p:spTree>
    <p:extLst>
      <p:ext uri="{BB962C8B-B14F-4D97-AF65-F5344CB8AC3E}">
        <p14:creationId xmlns:p14="http://schemas.microsoft.com/office/powerpoint/2010/main" val="3471623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The Future of Machine Learning</a:t>
            </a:r>
          </a:p>
        </p:txBody>
      </p:sp>
      <p:sp>
        <p:nvSpPr>
          <p:cNvPr id="35843" name="Rectangle 3"/>
          <p:cNvSpPr>
            <a:spLocks noGrp="1" noChangeArrowheads="1"/>
          </p:cNvSpPr>
          <p:nvPr>
            <p:ph type="body" idx="1"/>
          </p:nvPr>
        </p:nvSpPr>
        <p:spPr/>
        <p:txBody>
          <a:bodyPr/>
          <a:lstStyle/>
          <a:p>
            <a:pPr marL="0" indent="0">
              <a:buNone/>
            </a:pPr>
            <a:r>
              <a:rPr lang="en-US" dirty="0"/>
              <a:t>By </a:t>
            </a:r>
            <a:r>
              <a:rPr lang="en-US" dirty="0">
                <a:solidFill>
                  <a:srgbClr val="0033CC"/>
                </a:solidFill>
              </a:rPr>
              <a:t>2050</a:t>
            </a:r>
            <a:r>
              <a:rPr lang="en-US" dirty="0"/>
              <a:t>, the following might be in routine use:</a:t>
            </a:r>
          </a:p>
          <a:p>
            <a:pPr marL="457200" indent="-457200">
              <a:buFont typeface="+mj-lt"/>
              <a:buAutoNum type="arabicPeriod"/>
            </a:pPr>
            <a:r>
              <a:rPr lang="en-US" dirty="0"/>
              <a:t>autonomous personal  predictive medical systems</a:t>
            </a:r>
          </a:p>
          <a:p>
            <a:pPr marL="457200" indent="-457200">
              <a:buFont typeface="+mj-lt"/>
              <a:buAutoNum type="arabicPeriod"/>
            </a:pPr>
            <a:r>
              <a:rPr lang="en-US" dirty="0"/>
              <a:t>autonomous personal  tutors</a:t>
            </a:r>
          </a:p>
          <a:p>
            <a:pPr marL="457200" indent="-457200">
              <a:buFont typeface="+mj-lt"/>
              <a:buAutoNum type="arabicPeriod"/>
            </a:pPr>
            <a:r>
              <a:rPr lang="en-US" dirty="0"/>
              <a:t>autonomous physician’s assistant</a:t>
            </a:r>
          </a:p>
          <a:p>
            <a:pPr marL="457200" indent="-457200">
              <a:buFont typeface="+mj-lt"/>
              <a:buAutoNum type="arabicPeriod"/>
            </a:pPr>
            <a:r>
              <a:rPr lang="en-US" dirty="0"/>
              <a:t>autonomous house servant</a:t>
            </a:r>
          </a:p>
          <a:p>
            <a:pPr marL="457200" indent="-457200">
              <a:buFont typeface="+mj-lt"/>
              <a:buAutoNum type="arabicPeriod"/>
            </a:pPr>
            <a:r>
              <a:rPr lang="en-US" dirty="0"/>
              <a:t>autonomous pet sitter</a:t>
            </a:r>
          </a:p>
          <a:p>
            <a:pPr marL="457200" indent="-457200">
              <a:buFont typeface="+mj-lt"/>
              <a:buAutoNum type="arabicPeriod"/>
            </a:pPr>
            <a:r>
              <a:rPr lang="en-US" dirty="0"/>
              <a:t>autonomous vehicles that can drive safely on the M1!</a:t>
            </a:r>
          </a:p>
          <a:p>
            <a:pPr marL="0" indent="0">
              <a:buNone/>
            </a:pPr>
            <a:r>
              <a:rPr lang="en-US" dirty="0"/>
              <a:t>The potential of machine learning and AI is vast and exciting. </a:t>
            </a:r>
          </a:p>
          <a:p>
            <a:pPr marL="0" indent="0">
              <a:buNone/>
            </a:pPr>
            <a:r>
              <a:rPr lang="en-US" dirty="0"/>
              <a:t>But it has been argued (</a:t>
            </a:r>
            <a:r>
              <a:rPr lang="en-US" dirty="0" err="1"/>
              <a:t>e.g</a:t>
            </a:r>
            <a:r>
              <a:rPr lang="en-US" dirty="0"/>
              <a:t>, Bill Gates, Elon Musk, the late Stephen Hawking) that the </a:t>
            </a:r>
            <a:r>
              <a:rPr lang="en-US" i="1" dirty="0">
                <a:solidFill>
                  <a:srgbClr val="0033CC"/>
                </a:solidFill>
              </a:rPr>
              <a:t>dangers</a:t>
            </a:r>
            <a:r>
              <a:rPr lang="en-US" dirty="0"/>
              <a:t> are also vast and fearsome: autonomous, self-aware, drone soldiers, AI drone swarms, AI-enabled computer viruses…</a:t>
            </a:r>
          </a:p>
        </p:txBody>
      </p:sp>
      <p:sp>
        <p:nvSpPr>
          <p:cNvPr id="2" name="Slide Number Placeholder 1">
            <a:extLst>
              <a:ext uri="{FF2B5EF4-FFF2-40B4-BE49-F238E27FC236}">
                <a16:creationId xmlns:a16="http://schemas.microsoft.com/office/drawing/2014/main" id="{8EFFEB2A-9D80-5A44-B86A-A1C37B680EE6}"/>
              </a:ext>
            </a:extLst>
          </p:cNvPr>
          <p:cNvSpPr>
            <a:spLocks noGrp="1"/>
          </p:cNvSpPr>
          <p:nvPr>
            <p:ph type="sldNum" sz="quarter" idx="11"/>
          </p:nvPr>
        </p:nvSpPr>
        <p:spPr/>
        <p:txBody>
          <a:bodyPr/>
          <a:lstStyle/>
          <a:p>
            <a:pPr>
              <a:defRPr/>
            </a:pPr>
            <a:fld id="{046487E0-6C48-9842-89A3-09BD27C7057F}" type="slidenum">
              <a:rPr lang="en-US" smtClean="0"/>
              <a:pPr>
                <a:defRPr/>
              </a:pPr>
              <a:t>48</a:t>
            </a:fld>
            <a:endParaRPr lang="en-US"/>
          </a:p>
        </p:txBody>
      </p:sp>
    </p:spTree>
    <p:extLst>
      <p:ext uri="{BB962C8B-B14F-4D97-AF65-F5344CB8AC3E}">
        <p14:creationId xmlns:p14="http://schemas.microsoft.com/office/powerpoint/2010/main" val="1636927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br>
              <a:rPr lang="en-US" dirty="0"/>
            </a:br>
            <a:br>
              <a:rPr lang="en-US" dirty="0"/>
            </a:br>
            <a:r>
              <a:rPr lang="en-US" dirty="0"/>
              <a:t>				</a:t>
            </a:r>
            <a:r>
              <a:rPr lang="en-US" dirty="0">
                <a:solidFill>
                  <a:srgbClr val="660066"/>
                </a:solidFill>
              </a:rPr>
              <a:t>Thank You!</a:t>
            </a:r>
          </a:p>
        </p:txBody>
      </p:sp>
      <p:sp>
        <p:nvSpPr>
          <p:cNvPr id="2" name="TextBox 1">
            <a:extLst>
              <a:ext uri="{FF2B5EF4-FFF2-40B4-BE49-F238E27FC236}">
                <a16:creationId xmlns:a16="http://schemas.microsoft.com/office/drawing/2014/main" id="{4D821CEF-B6FB-024E-B52A-BFEA9CF6FAB0}"/>
              </a:ext>
            </a:extLst>
          </p:cNvPr>
          <p:cNvSpPr txBox="1"/>
          <p:nvPr/>
        </p:nvSpPr>
        <p:spPr>
          <a:xfrm>
            <a:off x="533400" y="609600"/>
            <a:ext cx="7055136" cy="1384995"/>
          </a:xfrm>
          <a:prstGeom prst="rect">
            <a:avLst/>
          </a:prstGeom>
          <a:noFill/>
        </p:spPr>
        <p:txBody>
          <a:bodyPr wrap="none" rtlCol="0">
            <a:spAutoFit/>
          </a:bodyPr>
          <a:lstStyle/>
          <a:p>
            <a:r>
              <a:rPr lang="en-US" sz="2800" dirty="0"/>
              <a:t>“Doubt is not a pleasant condition, but certainty</a:t>
            </a:r>
          </a:p>
          <a:p>
            <a:r>
              <a:rPr lang="en-US" sz="2800" dirty="0"/>
              <a:t> is an absurd one”</a:t>
            </a:r>
          </a:p>
          <a:p>
            <a:r>
              <a:rPr lang="en-US" sz="2800" dirty="0"/>
              <a:t>						Voltaire</a:t>
            </a:r>
          </a:p>
        </p:txBody>
      </p:sp>
    </p:spTree>
    <p:extLst>
      <p:ext uri="{BB962C8B-B14F-4D97-AF65-F5344CB8AC3E}">
        <p14:creationId xmlns:p14="http://schemas.microsoft.com/office/powerpoint/2010/main" val="41901890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4050"/>
            <a:ext cx="9144000" cy="5411950"/>
          </a:xfrm>
          <a:prstGeom prst="rect">
            <a:avLst/>
          </a:prstGeom>
        </p:spPr>
      </p:pic>
      <p:sp>
        <p:nvSpPr>
          <p:cNvPr id="10" name="TextBox 9"/>
          <p:cNvSpPr txBox="1"/>
          <p:nvPr/>
        </p:nvSpPr>
        <p:spPr>
          <a:xfrm>
            <a:off x="2098631" y="6019800"/>
            <a:ext cx="5039265" cy="369332"/>
          </a:xfrm>
          <a:prstGeom prst="rect">
            <a:avLst/>
          </a:prstGeom>
          <a:noFill/>
        </p:spPr>
        <p:txBody>
          <a:bodyPr wrap="none" rtlCol="0">
            <a:spAutoFit/>
          </a:bodyPr>
          <a:lstStyle/>
          <a:p>
            <a:r>
              <a:rPr lang="hr-HR" dirty="0"/>
              <a:t>356 | NATURE | VOL 550 | 19 OCTOBER 2017 </a:t>
            </a:r>
          </a:p>
        </p:txBody>
      </p:sp>
      <p:sp>
        <p:nvSpPr>
          <p:cNvPr id="2" name="Slide Number Placeholder 1">
            <a:extLst>
              <a:ext uri="{FF2B5EF4-FFF2-40B4-BE49-F238E27FC236}">
                <a16:creationId xmlns:a16="http://schemas.microsoft.com/office/drawing/2014/main" id="{65E01A45-0F4F-D74F-9814-B01F93124B31}"/>
              </a:ext>
            </a:extLst>
          </p:cNvPr>
          <p:cNvSpPr>
            <a:spLocks noGrp="1"/>
          </p:cNvSpPr>
          <p:nvPr>
            <p:ph type="sldNum" sz="quarter" idx="11"/>
          </p:nvPr>
        </p:nvSpPr>
        <p:spPr/>
        <p:txBody>
          <a:bodyPr/>
          <a:lstStyle/>
          <a:p>
            <a:pPr>
              <a:defRPr/>
            </a:pPr>
            <a:fld id="{046487E0-6C48-9842-89A3-09BD27C7057F}" type="slidenum">
              <a:rPr lang="en-US" smtClean="0"/>
              <a:pPr>
                <a:defRPr/>
              </a:pPr>
              <a:t>5</a:t>
            </a:fld>
            <a:endParaRPr lang="en-US"/>
          </a:p>
        </p:txBody>
      </p:sp>
    </p:spTree>
    <p:extLst>
      <p:ext uri="{BB962C8B-B14F-4D97-AF65-F5344CB8AC3E}">
        <p14:creationId xmlns:p14="http://schemas.microsoft.com/office/powerpoint/2010/main" val="3270796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300132604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_wine_BDT.png"/>
          <p:cNvPicPr>
            <a:picLocks noChangeAspect="1"/>
          </p:cNvPicPr>
          <p:nvPr/>
        </p:nvPicPr>
        <p:blipFill>
          <a:blip r:embed="rId2"/>
          <a:stretch>
            <a:fillRect/>
          </a:stretch>
        </p:blipFill>
        <p:spPr>
          <a:xfrm>
            <a:off x="3352800" y="914400"/>
            <a:ext cx="5791200" cy="5523735"/>
          </a:xfrm>
          <a:prstGeom prst="rect">
            <a:avLst/>
          </a:prstGeom>
        </p:spPr>
      </p:pic>
      <p:sp>
        <p:nvSpPr>
          <p:cNvPr id="2" name="Title 1"/>
          <p:cNvSpPr>
            <a:spLocks noGrp="1"/>
          </p:cNvSpPr>
          <p:nvPr>
            <p:ph type="title"/>
          </p:nvPr>
        </p:nvSpPr>
        <p:spPr/>
        <p:txBody>
          <a:bodyPr/>
          <a:lstStyle/>
          <a:p>
            <a:r>
              <a:rPr lang="en-US" dirty="0"/>
              <a:t>Wine Tasting: </a:t>
            </a:r>
            <a:r>
              <a:rPr lang="en-US" dirty="0">
                <a:solidFill>
                  <a:srgbClr val="22A5FF"/>
                </a:solidFill>
              </a:rPr>
              <a:t>Results</a:t>
            </a:r>
          </a:p>
        </p:txBody>
      </p:sp>
      <p:sp>
        <p:nvSpPr>
          <p:cNvPr id="3" name="Content Placeholder 2"/>
          <p:cNvSpPr>
            <a:spLocks noGrp="1"/>
          </p:cNvSpPr>
          <p:nvPr>
            <p:ph idx="1"/>
          </p:nvPr>
        </p:nvSpPr>
        <p:spPr/>
        <p:txBody>
          <a:bodyPr/>
          <a:lstStyle/>
          <a:p>
            <a:pPr>
              <a:buNone/>
            </a:pPr>
            <a:r>
              <a:rPr lang="en-US" dirty="0"/>
              <a:t>The upper figures</a:t>
            </a:r>
          </a:p>
          <a:p>
            <a:pPr>
              <a:buNone/>
            </a:pPr>
            <a:r>
              <a:rPr lang="en-US" dirty="0"/>
              <a:t>are density plots of</a:t>
            </a:r>
          </a:p>
          <a:p>
            <a:pPr>
              <a:buNone/>
            </a:pPr>
            <a:r>
              <a:rPr lang="en-US" dirty="0"/>
              <a:t>the training data.</a:t>
            </a:r>
          </a:p>
          <a:p>
            <a:pPr>
              <a:buNone/>
            </a:pPr>
            <a:endParaRPr lang="en-US" dirty="0"/>
          </a:p>
          <a:p>
            <a:pPr>
              <a:buNone/>
            </a:pPr>
            <a:r>
              <a:rPr lang="en-US" dirty="0"/>
              <a:t>The lower plots are</a:t>
            </a:r>
          </a:p>
          <a:p>
            <a:pPr>
              <a:buNone/>
            </a:pPr>
            <a:r>
              <a:rPr lang="en-US" dirty="0"/>
              <a:t>approximations of</a:t>
            </a:r>
          </a:p>
          <a:p>
            <a:pPr>
              <a:buNone/>
            </a:pPr>
            <a:r>
              <a:rPr lang="en-US" dirty="0"/>
              <a:t>the discriminant</a:t>
            </a:r>
          </a:p>
          <a:p>
            <a:pPr>
              <a:buNone/>
            </a:pPr>
            <a:r>
              <a:rPr lang="en-US" i="1" dirty="0"/>
              <a:t>	D</a:t>
            </a:r>
            <a:r>
              <a:rPr lang="en-US" dirty="0"/>
              <a:t>(</a:t>
            </a:r>
            <a:r>
              <a:rPr lang="en-US" i="1" dirty="0"/>
              <a:t>x</a:t>
            </a:r>
            <a:r>
              <a:rPr lang="en-US" dirty="0"/>
              <a:t>, </a:t>
            </a:r>
            <a:r>
              <a:rPr lang="en-US" i="1" dirty="0"/>
              <a:t>y</a:t>
            </a:r>
            <a:r>
              <a:rPr lang="en-US" dirty="0"/>
              <a:t>)</a:t>
            </a:r>
          </a:p>
          <a:p>
            <a:pPr>
              <a:buNone/>
            </a:pPr>
            <a:r>
              <a:rPr lang="en-US" dirty="0"/>
              <a:t>The left, uses 2-D </a:t>
            </a:r>
          </a:p>
          <a:p>
            <a:pPr>
              <a:buNone/>
            </a:pPr>
            <a:r>
              <a:rPr lang="en-US" dirty="0"/>
              <a:t>histograms, the right</a:t>
            </a:r>
          </a:p>
          <a:p>
            <a:pPr>
              <a:buNone/>
            </a:pPr>
            <a:r>
              <a:rPr lang="en-US" dirty="0"/>
              <a:t>uses the BDT.</a:t>
            </a:r>
          </a:p>
        </p:txBody>
      </p:sp>
      <p:sp>
        <p:nvSpPr>
          <p:cNvPr id="4" name="Slide Number Placeholder 3">
            <a:extLst>
              <a:ext uri="{FF2B5EF4-FFF2-40B4-BE49-F238E27FC236}">
                <a16:creationId xmlns:a16="http://schemas.microsoft.com/office/drawing/2014/main" id="{E5D273B0-1DB9-6549-86E9-866E41A6F935}"/>
              </a:ext>
            </a:extLst>
          </p:cNvPr>
          <p:cNvSpPr>
            <a:spLocks noGrp="1"/>
          </p:cNvSpPr>
          <p:nvPr>
            <p:ph type="sldNum" sz="quarter" idx="11"/>
          </p:nvPr>
        </p:nvSpPr>
        <p:spPr/>
        <p:txBody>
          <a:bodyPr/>
          <a:lstStyle/>
          <a:p>
            <a:pPr>
              <a:defRPr/>
            </a:pPr>
            <a:fld id="{046487E0-6C48-9842-89A3-09BD27C7057F}" type="slidenum">
              <a:rPr lang="en-US" smtClean="0"/>
              <a:pPr>
                <a:defRPr/>
              </a:pPr>
              <a:t>51</a:t>
            </a:fld>
            <a:endParaRPr lang="en-US"/>
          </a:p>
        </p:txBody>
      </p:sp>
    </p:spTree>
    <p:extLst>
      <p:ext uri="{BB962C8B-B14F-4D97-AF65-F5344CB8AC3E}">
        <p14:creationId xmlns:p14="http://schemas.microsoft.com/office/powerpoint/2010/main" val="573176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5BD6F1B5-7443-B44F-AFB1-21FB1A7FD453}" type="slidenum">
              <a:rPr lang="en-US"/>
              <a:pPr/>
              <a:t>52</a:t>
            </a:fld>
            <a:endParaRPr lang="en-US"/>
          </a:p>
        </p:txBody>
      </p:sp>
      <p:sp>
        <p:nvSpPr>
          <p:cNvPr id="23554" name="Rectangle 2"/>
          <p:cNvSpPr>
            <a:spLocks noGrp="1" noChangeArrowheads="1"/>
          </p:cNvSpPr>
          <p:nvPr>
            <p:ph type="title"/>
          </p:nvPr>
        </p:nvSpPr>
        <p:spPr/>
        <p:txBody>
          <a:bodyPr/>
          <a:lstStyle/>
          <a:p>
            <a:r>
              <a:rPr lang="en-US" dirty="0"/>
              <a:t>Ensemble Methods</a:t>
            </a:r>
          </a:p>
        </p:txBody>
      </p:sp>
      <p:sp>
        <p:nvSpPr>
          <p:cNvPr id="23555" name="Rectangle 3"/>
          <p:cNvSpPr>
            <a:spLocks noGrp="1" noChangeArrowheads="1"/>
          </p:cNvSpPr>
          <p:nvPr>
            <p:ph type="body" idx="1"/>
          </p:nvPr>
        </p:nvSpPr>
        <p:spPr>
          <a:xfrm>
            <a:off x="457200" y="1600200"/>
            <a:ext cx="8153400" cy="4419600"/>
          </a:xfrm>
        </p:spPr>
        <p:txBody>
          <a:bodyPr/>
          <a:lstStyle/>
          <a:p>
            <a:pPr>
              <a:buFont typeface="Marlett" pitchFamily="26" charset="0"/>
              <a:buNone/>
            </a:pPr>
            <a:r>
              <a:rPr lang="en-US" dirty="0"/>
              <a:t>Suppose you have an </a:t>
            </a:r>
            <a:r>
              <a:rPr lang="en-US" dirty="0">
                <a:solidFill>
                  <a:srgbClr val="0033CC"/>
                </a:solidFill>
              </a:rPr>
              <a:t>ensemble</a:t>
            </a:r>
            <a:r>
              <a:rPr lang="en-US" dirty="0"/>
              <a:t> of classifiers </a:t>
            </a:r>
            <a:r>
              <a:rPr lang="en-US" i="1" dirty="0">
                <a:solidFill>
                  <a:srgbClr val="0000FF"/>
                </a:solidFill>
              </a:rPr>
              <a:t>f </a:t>
            </a:r>
            <a:r>
              <a:rPr lang="en-US" dirty="0">
                <a:solidFill>
                  <a:srgbClr val="0000FF"/>
                </a:solidFill>
              </a:rPr>
              <a:t>(</a:t>
            </a:r>
            <a:r>
              <a:rPr lang="en-US" i="1" dirty="0">
                <a:solidFill>
                  <a:srgbClr val="0000FF"/>
                </a:solidFill>
              </a:rPr>
              <a:t>x</a:t>
            </a:r>
            <a:r>
              <a:rPr lang="en-US" dirty="0">
                <a:solidFill>
                  <a:srgbClr val="0000FF"/>
                </a:solidFill>
              </a:rPr>
              <a:t>, </a:t>
            </a:r>
            <a:r>
              <a:rPr lang="en-US" i="1" dirty="0">
                <a:solidFill>
                  <a:srgbClr val="0000FF"/>
                </a:solidFill>
              </a:rPr>
              <a:t>w</a:t>
            </a:r>
            <a:r>
              <a:rPr lang="en-US" baseline="-25000" dirty="0">
                <a:solidFill>
                  <a:srgbClr val="0000FF"/>
                </a:solidFill>
              </a:rPr>
              <a:t>k</a:t>
            </a:r>
            <a:r>
              <a:rPr lang="en-US" dirty="0">
                <a:solidFill>
                  <a:srgbClr val="0000FF"/>
                </a:solidFill>
              </a:rPr>
              <a:t>)</a:t>
            </a:r>
            <a:r>
              <a:rPr lang="en-US" dirty="0"/>
              <a:t>, which, individually, perform only marginally better than random guessing. Such classifiers are called </a:t>
            </a:r>
            <a:r>
              <a:rPr lang="en-US" dirty="0">
                <a:solidFill>
                  <a:srgbClr val="0000FF"/>
                </a:solidFill>
              </a:rPr>
              <a:t>weak learners</a:t>
            </a:r>
            <a:r>
              <a:rPr lang="en-US" dirty="0"/>
              <a:t>.</a:t>
            </a:r>
          </a:p>
          <a:p>
            <a:pPr>
              <a:buFont typeface="Marlett" pitchFamily="26" charset="0"/>
              <a:buNone/>
            </a:pPr>
            <a:endParaRPr lang="en-US" dirty="0"/>
          </a:p>
          <a:p>
            <a:pPr>
              <a:buFont typeface="Marlett" pitchFamily="26" charset="0"/>
              <a:buNone/>
            </a:pPr>
            <a:r>
              <a:rPr lang="en-US" dirty="0"/>
              <a:t>It is possible to build highly effective classifiers by </a:t>
            </a:r>
            <a:r>
              <a:rPr lang="en-US" i="1" dirty="0">
                <a:solidFill>
                  <a:srgbClr val="0033CC"/>
                </a:solidFill>
              </a:rPr>
              <a:t>averaging</a:t>
            </a:r>
            <a:r>
              <a:rPr lang="en-US" dirty="0"/>
              <a:t> their outputs: </a:t>
            </a:r>
          </a:p>
        </p:txBody>
      </p:sp>
      <p:sp>
        <p:nvSpPr>
          <p:cNvPr id="23557" name="Text Box 5"/>
          <p:cNvSpPr txBox="1">
            <a:spLocks noChangeArrowheads="1"/>
          </p:cNvSpPr>
          <p:nvPr/>
        </p:nvSpPr>
        <p:spPr bwMode="auto">
          <a:xfrm>
            <a:off x="1733550" y="5334000"/>
            <a:ext cx="5678157" cy="461665"/>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dirty="0"/>
              <a:t>Jerome Friedman &amp; Bogdan </a:t>
            </a:r>
            <a:r>
              <a:rPr lang="en-US" dirty="0" err="1"/>
              <a:t>Popescu</a:t>
            </a:r>
            <a:r>
              <a:rPr lang="en-US" dirty="0"/>
              <a:t> (2008)</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02B10EF-A957-FB4B-A5A0-FDE438AB7CCA}"/>
                  </a:ext>
                </a:extLst>
              </p:cNvPr>
              <p:cNvSpPr txBox="1"/>
              <p:nvPr/>
            </p:nvSpPr>
            <p:spPr>
              <a:xfrm>
                <a:off x="2209800" y="4084076"/>
                <a:ext cx="4055276"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 =1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e>
                      </m:nary>
                    </m:oMath>
                  </m:oMathPara>
                </a14:m>
                <a:endParaRPr lang="en-US" dirty="0"/>
              </a:p>
            </p:txBody>
          </p:sp>
        </mc:Choice>
        <mc:Fallback xmlns="">
          <p:sp>
            <p:nvSpPr>
              <p:cNvPr id="2" name="TextBox 1">
                <a:extLst>
                  <a:ext uri="{FF2B5EF4-FFF2-40B4-BE49-F238E27FC236}">
                    <a16:creationId xmlns:a16="http://schemas.microsoft.com/office/drawing/2014/main" id="{B02B10EF-A957-FB4B-A5A0-FDE438AB7CCA}"/>
                  </a:ext>
                </a:extLst>
              </p:cNvPr>
              <p:cNvSpPr txBox="1">
                <a:spLocks noRot="1" noChangeAspect="1" noMove="1" noResize="1" noEditPoints="1" noAdjustHandles="1" noChangeArrowheads="1" noChangeShapeType="1" noTextEdit="1"/>
              </p:cNvSpPr>
              <p:nvPr/>
            </p:nvSpPr>
            <p:spPr>
              <a:xfrm>
                <a:off x="2209800" y="4084076"/>
                <a:ext cx="4055276" cy="1038489"/>
              </a:xfrm>
              <a:prstGeom prst="rect">
                <a:avLst/>
              </a:prstGeom>
              <a:blipFill>
                <a:blip r:embed="rId2"/>
                <a:stretch>
                  <a:fillRect l="-625" t="-115854" r="-625" b="-176829"/>
                </a:stretch>
              </a:blipFill>
            </p:spPr>
            <p:txBody>
              <a:bodyPr/>
              <a:lstStyle/>
              <a:p>
                <a:r>
                  <a:rPr lang="en-US">
                    <a:noFill/>
                  </a:rPr>
                  <a:t> </a:t>
                </a:r>
              </a:p>
            </p:txBody>
          </p:sp>
        </mc:Fallback>
      </mc:AlternateContent>
    </p:spTree>
    <p:extLst>
      <p:ext uri="{BB962C8B-B14F-4D97-AF65-F5344CB8AC3E}">
        <p14:creationId xmlns:p14="http://schemas.microsoft.com/office/powerpoint/2010/main" val="10890441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DEEP Neural networks</a:t>
            </a:r>
          </a:p>
        </p:txBody>
      </p:sp>
    </p:spTree>
    <p:extLst>
      <p:ext uri="{BB962C8B-B14F-4D97-AF65-F5344CB8AC3E}">
        <p14:creationId xmlns:p14="http://schemas.microsoft.com/office/powerpoint/2010/main" val="161089468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0D2422B-3C4C-2C4F-AAAC-2F32C5F914BA}" type="slidenum">
              <a:rPr lang="en-US"/>
              <a:pPr/>
              <a:t>54</a:t>
            </a:fld>
            <a:endParaRPr lang="en-US"/>
          </a:p>
        </p:txBody>
      </p:sp>
      <p:sp>
        <p:nvSpPr>
          <p:cNvPr id="24578" name="Rectangle 2"/>
          <p:cNvSpPr>
            <a:spLocks noGrp="1" noChangeArrowheads="1"/>
          </p:cNvSpPr>
          <p:nvPr>
            <p:ph type="body" idx="1"/>
          </p:nvPr>
        </p:nvSpPr>
        <p:spPr>
          <a:xfrm>
            <a:off x="711200" y="1295400"/>
            <a:ext cx="7899400" cy="4819650"/>
          </a:xfrm>
          <a:noFill/>
          <a:ln/>
        </p:spPr>
        <p:txBody>
          <a:bodyPr/>
          <a:lstStyle/>
          <a:p>
            <a:pPr marL="514350" indent="-457200">
              <a:buFont typeface="Marlett" pitchFamily="26" charset="0"/>
              <a:buNone/>
            </a:pPr>
            <a:r>
              <a:rPr lang="en-US" dirty="0"/>
              <a:t>The </a:t>
            </a:r>
            <a:r>
              <a:rPr lang="en-US" b="1" dirty="0">
                <a:solidFill>
                  <a:srgbClr val="0033CC"/>
                </a:solidFill>
              </a:rPr>
              <a:t>AdaBoost</a:t>
            </a:r>
            <a:r>
              <a:rPr lang="en-US" dirty="0"/>
              <a:t> algorithm of Freund and </a:t>
            </a:r>
            <a:r>
              <a:rPr lang="en-US" dirty="0" err="1"/>
              <a:t>Schapire</a:t>
            </a:r>
            <a:r>
              <a:rPr lang="en-US" dirty="0"/>
              <a:t> uses decision trees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a:ea typeface="Times New Roman" pitchFamily="26" charset="0"/>
                <a:cs typeface="Times New Roman" pitchFamily="26" charset="0"/>
              </a:rPr>
              <a:t>x</a:t>
            </a:r>
            <a:r>
              <a:rPr lang="en-US" dirty="0">
                <a:ea typeface="Times New Roman" pitchFamily="26" charset="0"/>
                <a:cs typeface="Times New Roman" pitchFamily="26" charset="0"/>
              </a:rPr>
              <a:t>, </a:t>
            </a:r>
            <a:r>
              <a:rPr lang="en-US" b="1" i="1" dirty="0">
                <a:solidFill>
                  <a:srgbClr val="0000FF"/>
                </a:solidFill>
                <a:ea typeface="Times New Roman" pitchFamily="26" charset="0"/>
                <a:cs typeface="Times New Roman" pitchFamily="26" charset="0"/>
              </a:rPr>
              <a:t>w</a:t>
            </a:r>
            <a:r>
              <a:rPr lang="en-US" dirty="0">
                <a:ea typeface="Times New Roman" pitchFamily="26" charset="0"/>
                <a:cs typeface="Times New Roman" pitchFamily="26" charset="0"/>
              </a:rPr>
              <a:t>) with weights</a:t>
            </a:r>
            <a:r>
              <a:rPr lang="en-US" dirty="0"/>
              <a:t> </a:t>
            </a:r>
            <a:r>
              <a:rPr lang="en-US" b="1" i="1" dirty="0">
                <a:solidFill>
                  <a:srgbClr val="0000FF"/>
                </a:solidFill>
                <a:ea typeface="Times New Roman" pitchFamily="26" charset="0"/>
                <a:cs typeface="Times New Roman" pitchFamily="26" charset="0"/>
              </a:rPr>
              <a:t>w </a:t>
            </a:r>
            <a:r>
              <a:rPr lang="en-US" dirty="0"/>
              <a:t>assigned to each object to be classified, and each assigned a target value of either </a:t>
            </a:r>
            <a:r>
              <a:rPr lang="en-US" b="1" i="1" dirty="0">
                <a:solidFill>
                  <a:srgbClr val="0033CC"/>
                </a:solidFill>
              </a:rPr>
              <a:t>y</a:t>
            </a:r>
            <a:r>
              <a:rPr lang="en-US" b="1" dirty="0">
                <a:solidFill>
                  <a:srgbClr val="0033CC"/>
                </a:solidFill>
              </a:rPr>
              <a:t> = +1</a:t>
            </a:r>
            <a:r>
              <a:rPr lang="en-US" dirty="0"/>
              <a:t>, or </a:t>
            </a:r>
            <a:r>
              <a:rPr lang="en-US" b="1" dirty="0">
                <a:solidFill>
                  <a:srgbClr val="0033CC"/>
                </a:solidFill>
              </a:rPr>
              <a:t>–1</a:t>
            </a:r>
            <a:r>
              <a:rPr lang="en-US" dirty="0"/>
              <a:t>, e.g., +1 for signal, –1 for background.</a:t>
            </a:r>
          </a:p>
          <a:p>
            <a:pPr marL="514350" indent="-457200">
              <a:buFont typeface="Marlett" pitchFamily="26" charset="0"/>
              <a:buNone/>
            </a:pPr>
            <a:endParaRPr lang="en-US" dirty="0"/>
          </a:p>
          <a:p>
            <a:pPr marL="514350" indent="-457200">
              <a:buFont typeface="Marlett" pitchFamily="26" charset="0"/>
              <a:buNone/>
            </a:pPr>
            <a:r>
              <a:rPr lang="en-US" dirty="0"/>
              <a:t>The value assigned to each leaf of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a:ea typeface="Times New Roman" pitchFamily="26" charset="0"/>
                <a:cs typeface="Times New Roman" pitchFamily="26" charset="0"/>
              </a:rPr>
              <a:t>x</a:t>
            </a:r>
            <a:r>
              <a:rPr lang="en-US" dirty="0">
                <a:ea typeface="Times New Roman" pitchFamily="26" charset="0"/>
                <a:cs typeface="Times New Roman" pitchFamily="26" charset="0"/>
              </a:rPr>
              <a:t>, </a:t>
            </a:r>
            <a:r>
              <a:rPr lang="en-US" b="1" i="1" dirty="0">
                <a:solidFill>
                  <a:srgbClr val="0000FF"/>
                </a:solidFill>
                <a:ea typeface="Times New Roman" pitchFamily="26" charset="0"/>
                <a:cs typeface="Times New Roman" pitchFamily="26" charset="0"/>
              </a:rPr>
              <a:t>w</a:t>
            </a:r>
            <a:r>
              <a:rPr lang="en-US" dirty="0">
                <a:ea typeface="Times New Roman" pitchFamily="26" charset="0"/>
                <a:cs typeface="Times New Roman" pitchFamily="26" charset="0"/>
              </a:rPr>
              <a:t>) </a:t>
            </a:r>
            <a:r>
              <a:rPr lang="en-US" dirty="0"/>
              <a:t>is also ±1. </a:t>
            </a:r>
          </a:p>
          <a:p>
            <a:pPr marL="514350" indent="-457200">
              <a:buFont typeface="Marlett" pitchFamily="26" charset="0"/>
              <a:buNone/>
            </a:pPr>
            <a:endParaRPr lang="en-US" dirty="0"/>
          </a:p>
          <a:p>
            <a:pPr marL="514350" indent="-457200">
              <a:buFont typeface="Marlett" pitchFamily="26" charset="0"/>
              <a:buNone/>
            </a:pPr>
            <a:r>
              <a:rPr lang="en-US" dirty="0"/>
              <a:t>Consequently, for object </a:t>
            </a:r>
            <a:r>
              <a:rPr lang="en-US" b="1" i="1" dirty="0">
                <a:solidFill>
                  <a:srgbClr val="0000FF"/>
                </a:solidFill>
              </a:rPr>
              <a:t>n</a:t>
            </a:r>
            <a:r>
              <a:rPr lang="en-US" dirty="0"/>
              <a:t>, associated with values (</a:t>
            </a:r>
            <a:r>
              <a:rPr lang="en-US" i="1" dirty="0" err="1"/>
              <a:t>y</a:t>
            </a:r>
            <a:r>
              <a:rPr lang="en-US" i="1" baseline="-25000" dirty="0" err="1"/>
              <a:t>n</a:t>
            </a:r>
            <a:r>
              <a:rPr lang="en-US" dirty="0"/>
              <a:t>, </a:t>
            </a:r>
            <a:r>
              <a:rPr lang="en-US" i="1" dirty="0" err="1"/>
              <a:t>x</a:t>
            </a:r>
            <a:r>
              <a:rPr lang="en-US" i="1" baseline="-25000" dirty="0" err="1"/>
              <a:t>n</a:t>
            </a:r>
            <a:r>
              <a:rPr lang="en-US" dirty="0"/>
              <a:t>)</a:t>
            </a:r>
          </a:p>
          <a:p>
            <a:pPr marL="514350" indent="-457200">
              <a:buFont typeface="Marlett" pitchFamily="26" charset="0"/>
              <a:buNone/>
            </a:pPr>
            <a:r>
              <a:rPr lang="en-US" i="1" dirty="0">
                <a:ea typeface="Times New Roman" pitchFamily="26" charset="0"/>
                <a:cs typeface="Times New Roman" pitchFamily="26" charset="0"/>
              </a:rPr>
              <a:t>		f </a:t>
            </a:r>
            <a:r>
              <a:rPr lang="en-US" dirty="0">
                <a:ea typeface="Times New Roman" pitchFamily="26" charset="0"/>
                <a:cs typeface="Times New Roman" pitchFamily="26" charset="0"/>
              </a:rPr>
              <a:t>(</a:t>
            </a:r>
            <a:r>
              <a:rPr lang="en-US" i="1" dirty="0" err="1"/>
              <a:t>x</a:t>
            </a:r>
            <a:r>
              <a:rPr lang="en-US" i="1" baseline="-25000" dirty="0" err="1"/>
              <a:t>n</a:t>
            </a:r>
            <a:r>
              <a:rPr lang="en-US" dirty="0">
                <a:ea typeface="Times New Roman" pitchFamily="26" charset="0"/>
                <a:cs typeface="Times New Roman" pitchFamily="26" charset="0"/>
              </a:rPr>
              <a:t>, </a:t>
            </a:r>
            <a:r>
              <a:rPr lang="en-US" b="1" i="1" dirty="0">
                <a:solidFill>
                  <a:srgbClr val="0033CC"/>
                </a:solidFill>
                <a:ea typeface="Times New Roman" pitchFamily="26" charset="0"/>
                <a:cs typeface="Times New Roman" pitchFamily="26" charset="0"/>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&gt; 0		for a correct classification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err="1"/>
              <a:t>x</a:t>
            </a:r>
            <a:r>
              <a:rPr lang="en-US" i="1" baseline="-25000" dirty="0" err="1"/>
              <a:t>n</a:t>
            </a:r>
            <a:r>
              <a:rPr lang="en-US" dirty="0">
                <a:ea typeface="Times New Roman" pitchFamily="26" charset="0"/>
                <a:cs typeface="Times New Roman" pitchFamily="26" charset="0"/>
              </a:rPr>
              <a:t>, </a:t>
            </a:r>
            <a:r>
              <a:rPr lang="en-US" b="1" i="1" dirty="0">
                <a:solidFill>
                  <a:srgbClr val="0033CC"/>
                </a:solidFill>
                <a:ea typeface="Times New Roman" pitchFamily="26" charset="0"/>
                <a:cs typeface="Times New Roman" pitchFamily="26" charset="0"/>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&lt; 0		for an incorrect classification</a:t>
            </a:r>
          </a:p>
        </p:txBody>
      </p:sp>
      <p:sp>
        <p:nvSpPr>
          <p:cNvPr id="24579" name="Text Box 3"/>
          <p:cNvSpPr txBox="1">
            <a:spLocks noChangeArrowheads="1"/>
          </p:cNvSpPr>
          <p:nvPr/>
        </p:nvSpPr>
        <p:spPr bwMode="auto">
          <a:xfrm>
            <a:off x="228600" y="6000690"/>
            <a:ext cx="8839200" cy="400110"/>
          </a:xfrm>
          <a:prstGeom prst="rect">
            <a:avLst/>
          </a:prstGeom>
          <a:noFill/>
          <a:ln w="12700">
            <a:noFill/>
            <a:miter lim="800000"/>
            <a:headEnd type="none" w="sm" len="sm"/>
            <a:tailEnd type="none" w="sm" len="sm"/>
          </a:ln>
          <a:effectLst/>
        </p:spPr>
        <p:txBody>
          <a:bodyPr wrap="square">
            <a:prstTxWarp prst="textNoShape">
              <a:avLst/>
            </a:prstTxWarp>
            <a:spAutoFit/>
          </a:bodyPr>
          <a:lstStyle/>
          <a:p>
            <a:r>
              <a:rPr lang="en-US" sz="2000" dirty="0"/>
              <a:t>Y. Freund and R.E. </a:t>
            </a:r>
            <a:r>
              <a:rPr lang="en-US" sz="2000" dirty="0" err="1"/>
              <a:t>Schapire</a:t>
            </a:r>
            <a:r>
              <a:rPr lang="en-US" sz="2000" dirty="0"/>
              <a:t>. Journal of Computer and  Sys. Sci. </a:t>
            </a:r>
            <a:r>
              <a:rPr lang="en-US" sz="2000" b="1" dirty="0"/>
              <a:t>55</a:t>
            </a:r>
            <a:r>
              <a:rPr lang="en-US" sz="2000" dirty="0"/>
              <a:t> (1), 119 (1997)</a:t>
            </a:r>
          </a:p>
        </p:txBody>
      </p:sp>
      <p:sp>
        <p:nvSpPr>
          <p:cNvPr id="24580" name="Rectangle 4"/>
          <p:cNvSpPr>
            <a:spLocks noGrp="1" noChangeArrowheads="1"/>
          </p:cNvSpPr>
          <p:nvPr>
            <p:ph type="title"/>
          </p:nvPr>
        </p:nvSpPr>
        <p:spPr>
          <a:noFill/>
          <a:ln/>
        </p:spPr>
        <p:txBody>
          <a:bodyPr/>
          <a:lstStyle/>
          <a:p>
            <a:r>
              <a:rPr lang="en-US" dirty="0">
                <a:solidFill>
                  <a:srgbClr val="0033CC"/>
                </a:solidFill>
              </a:rPr>
              <a:t>Ada</a:t>
            </a:r>
            <a:r>
              <a:rPr lang="en-US" dirty="0">
                <a:solidFill>
                  <a:srgbClr val="22A5FF"/>
                </a:solidFill>
              </a:rPr>
              <a:t>ptive</a:t>
            </a:r>
            <a:r>
              <a:rPr lang="en-US" dirty="0">
                <a:solidFill>
                  <a:srgbClr val="0033CC"/>
                </a:solidFill>
              </a:rPr>
              <a:t> Boost</a:t>
            </a:r>
            <a:r>
              <a:rPr lang="en-US" dirty="0">
                <a:solidFill>
                  <a:srgbClr val="22A5FF"/>
                </a:solidFill>
              </a:rPr>
              <a:t>ing</a:t>
            </a:r>
            <a:endParaRPr lang="en-US" dirty="0"/>
          </a:p>
        </p:txBody>
      </p:sp>
    </p:spTree>
    <p:extLst>
      <p:ext uri="{BB962C8B-B14F-4D97-AF65-F5344CB8AC3E}">
        <p14:creationId xmlns:p14="http://schemas.microsoft.com/office/powerpoint/2010/main" val="376659051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0D2422B-3C4C-2C4F-AAAC-2F32C5F914BA}" type="slidenum">
              <a:rPr lang="en-US"/>
              <a:pPr/>
              <a:t>55</a:t>
            </a:fld>
            <a:endParaRPr lang="en-US"/>
          </a:p>
        </p:txBody>
      </p:sp>
      <p:sp>
        <p:nvSpPr>
          <p:cNvPr id="24578" name="Rectangle 2"/>
          <p:cNvSpPr>
            <a:spLocks noGrp="1" noChangeArrowheads="1"/>
          </p:cNvSpPr>
          <p:nvPr>
            <p:ph type="body" idx="1"/>
          </p:nvPr>
        </p:nvSpPr>
        <p:spPr>
          <a:xfrm>
            <a:off x="711200" y="1295400"/>
            <a:ext cx="7899400" cy="4819650"/>
          </a:xfrm>
          <a:noFill/>
          <a:ln/>
        </p:spPr>
        <p:txBody>
          <a:bodyPr/>
          <a:lstStyle/>
          <a:p>
            <a:pPr marL="514350" indent="-457200">
              <a:buFont typeface="Marlett" pitchFamily="26" charset="0"/>
              <a:buNone/>
            </a:pPr>
            <a:r>
              <a:rPr lang="en-US" dirty="0"/>
              <a:t>Initialize weights </a:t>
            </a:r>
            <a:r>
              <a:rPr lang="en-US" b="1" i="1" dirty="0" err="1">
                <a:solidFill>
                  <a:srgbClr val="0033CC"/>
                </a:solidFill>
                <a:effectLst>
                  <a:outerShdw blurRad="38100" dist="38100" dir="2700000" algn="tl">
                    <a:srgbClr val="DDDDDD"/>
                  </a:outerShdw>
                </a:effectLst>
              </a:rPr>
              <a:t>w</a:t>
            </a:r>
            <a:r>
              <a:rPr lang="en-US" b="1" i="1" dirty="0">
                <a:solidFill>
                  <a:srgbClr val="0033CC"/>
                </a:solidFill>
                <a:effectLst>
                  <a:outerShdw blurRad="38100" dist="38100" dir="2700000" algn="tl">
                    <a:srgbClr val="DDDDDD"/>
                  </a:outerShdw>
                </a:effectLst>
              </a:rPr>
              <a:t> </a:t>
            </a:r>
            <a:r>
              <a:rPr lang="en-US" dirty="0"/>
              <a:t>in training set (e.g., setting each to </a:t>
            </a:r>
            <a:r>
              <a:rPr lang="en-US" b="1" dirty="0">
                <a:solidFill>
                  <a:srgbClr val="0033CC"/>
                </a:solidFill>
              </a:rPr>
              <a:t>1/</a:t>
            </a:r>
            <a:r>
              <a:rPr lang="en-US" b="1" i="1" dirty="0">
                <a:solidFill>
                  <a:srgbClr val="0033CC"/>
                </a:solidFill>
              </a:rPr>
              <a:t>N</a:t>
            </a:r>
            <a:r>
              <a:rPr lang="en-US" dirty="0"/>
              <a:t>)</a:t>
            </a:r>
          </a:p>
          <a:p>
            <a:pPr marL="514350" indent="-457200">
              <a:buFont typeface="Marlett" pitchFamily="26" charset="0"/>
              <a:buNone/>
            </a:pPr>
            <a:r>
              <a:rPr lang="en-US" b="1" dirty="0">
                <a:solidFill>
                  <a:srgbClr val="0033CC"/>
                </a:solidFill>
              </a:rPr>
              <a:t>for </a:t>
            </a:r>
            <a:r>
              <a:rPr lang="en-US" b="1" i="1" dirty="0">
                <a:solidFill>
                  <a:srgbClr val="0033CC"/>
                </a:solidFill>
              </a:rPr>
              <a:t>k</a:t>
            </a:r>
            <a:r>
              <a:rPr lang="en-US" b="1" dirty="0">
                <a:solidFill>
                  <a:srgbClr val="0033CC"/>
                </a:solidFill>
              </a:rPr>
              <a:t> = 1 to </a:t>
            </a:r>
            <a:r>
              <a:rPr lang="en-US" b="1" i="1" dirty="0">
                <a:solidFill>
                  <a:srgbClr val="0033CC"/>
                </a:solidFill>
              </a:rPr>
              <a:t>K</a:t>
            </a:r>
            <a:r>
              <a:rPr lang="en-US" b="1" dirty="0">
                <a:solidFill>
                  <a:srgbClr val="0033CC"/>
                </a:solidFill>
              </a:rPr>
              <a:t>:</a:t>
            </a:r>
          </a:p>
          <a:p>
            <a:pPr marL="514350" indent="-457200">
              <a:buFont typeface="Marlett" pitchFamily="26" charset="0"/>
              <a:buAutoNum type="arabicPeriod"/>
            </a:pPr>
            <a:r>
              <a:rPr lang="en-US" dirty="0"/>
              <a:t>Create a decision tree </a:t>
            </a:r>
            <a:r>
              <a:rPr lang="en-US" i="1" dirty="0" err="1"/>
              <a:t>f</a:t>
            </a:r>
            <a:r>
              <a:rPr lang="en-US" i="1" dirty="0"/>
              <a:t> </a:t>
            </a:r>
            <a:r>
              <a:rPr lang="en-US" dirty="0"/>
              <a:t>(</a:t>
            </a:r>
            <a:r>
              <a:rPr lang="en-US" i="1" dirty="0" err="1"/>
              <a:t>x</a:t>
            </a:r>
            <a:r>
              <a:rPr lang="en-US" dirty="0"/>
              <a:t>, </a:t>
            </a:r>
            <a:r>
              <a:rPr lang="en-US" b="1" i="1" dirty="0" err="1">
                <a:solidFill>
                  <a:srgbClr val="0000FF"/>
                </a:solidFill>
                <a:effectLst>
                  <a:outerShdw blurRad="38100" dist="38100" dir="2700000" algn="tl">
                    <a:srgbClr val="DDDDDD"/>
                  </a:outerShdw>
                </a:effectLst>
              </a:rPr>
              <a:t>w</a:t>
            </a:r>
            <a:r>
              <a:rPr lang="en-US" dirty="0"/>
              <a:t>) using the current weights.</a:t>
            </a:r>
          </a:p>
          <a:p>
            <a:pPr marL="514350" indent="-457200">
              <a:buFont typeface="Marlett" pitchFamily="26" charset="0"/>
              <a:buAutoNum type="arabicPeriod"/>
            </a:pPr>
            <a:r>
              <a:rPr lang="en-US" dirty="0"/>
              <a:t>Compute its error rate </a:t>
            </a:r>
            <a:r>
              <a:rPr lang="en-US" b="1" i="1" dirty="0" err="1">
                <a:solidFill>
                  <a:srgbClr val="0033CC"/>
                </a:solidFill>
                <a:latin typeface="Symbol" pitchFamily="26" charset="2"/>
              </a:rPr>
              <a:t>ε</a:t>
            </a:r>
            <a:r>
              <a:rPr lang="en-US" dirty="0"/>
              <a:t> on the </a:t>
            </a:r>
            <a:r>
              <a:rPr lang="en-US" b="1" i="1" dirty="0">
                <a:solidFill>
                  <a:srgbClr val="0033CC"/>
                </a:solidFill>
              </a:rPr>
              <a:t>weighted</a:t>
            </a:r>
            <a:r>
              <a:rPr lang="en-US" dirty="0">
                <a:solidFill>
                  <a:srgbClr val="0033CC"/>
                </a:solidFill>
              </a:rPr>
              <a:t> </a:t>
            </a:r>
            <a:r>
              <a:rPr lang="en-US" dirty="0"/>
              <a:t>training set.</a:t>
            </a:r>
          </a:p>
          <a:p>
            <a:pPr marL="514350" indent="-457200">
              <a:buFont typeface="Marlett" pitchFamily="26" charset="0"/>
              <a:buAutoNum type="arabicPeriod"/>
            </a:pPr>
            <a:r>
              <a:rPr lang="en-US" dirty="0"/>
              <a:t>Compute </a:t>
            </a:r>
            <a:r>
              <a:rPr lang="en-US" b="1" i="1" dirty="0" err="1">
                <a:solidFill>
                  <a:srgbClr val="0033CC"/>
                </a:solidFill>
                <a:latin typeface="Symbol" pitchFamily="26" charset="2"/>
              </a:rPr>
              <a:t>α</a:t>
            </a:r>
            <a:r>
              <a:rPr lang="en-US" dirty="0"/>
              <a:t> = </a:t>
            </a:r>
            <a:r>
              <a:rPr lang="en-US" dirty="0" err="1"/>
              <a:t>ln</a:t>
            </a:r>
            <a:r>
              <a:rPr lang="en-US" dirty="0"/>
              <a:t> (1– </a:t>
            </a:r>
            <a:r>
              <a:rPr lang="en-US" b="1" i="1" dirty="0" err="1">
                <a:solidFill>
                  <a:srgbClr val="0033CC"/>
                </a:solidFill>
                <a:latin typeface="Symbol" pitchFamily="26" charset="2"/>
              </a:rPr>
              <a:t>ε</a:t>
            </a:r>
            <a:r>
              <a:rPr lang="en-US" dirty="0"/>
              <a:t>) / </a:t>
            </a:r>
            <a:r>
              <a:rPr lang="en-US" b="1" i="1" dirty="0" err="1">
                <a:solidFill>
                  <a:srgbClr val="0033CC"/>
                </a:solidFill>
                <a:latin typeface="Symbol" pitchFamily="26" charset="2"/>
              </a:rPr>
              <a:t>ε</a:t>
            </a:r>
            <a:r>
              <a:rPr lang="en-US" b="1" i="1" dirty="0">
                <a:solidFill>
                  <a:srgbClr val="0033CC"/>
                </a:solidFill>
                <a:latin typeface="Symbol" pitchFamily="26" charset="2"/>
              </a:rPr>
              <a:t> </a:t>
            </a:r>
            <a:r>
              <a:rPr lang="en-US" dirty="0">
                <a:solidFill>
                  <a:srgbClr val="0033CC"/>
                </a:solidFill>
                <a:latin typeface="Symbol" pitchFamily="26" charset="2"/>
              </a:rPr>
              <a:t> </a:t>
            </a:r>
            <a:r>
              <a:rPr lang="en-US" dirty="0">
                <a:solidFill>
                  <a:srgbClr val="000000"/>
                </a:solidFill>
              </a:rPr>
              <a:t>and store as  </a:t>
            </a:r>
            <a:r>
              <a:rPr lang="en-US" b="1" i="1" dirty="0" err="1">
                <a:solidFill>
                  <a:srgbClr val="0033CC"/>
                </a:solidFill>
                <a:latin typeface="Symbol" pitchFamily="26" charset="2"/>
              </a:rPr>
              <a:t>α</a:t>
            </a:r>
            <a:r>
              <a:rPr lang="en-US" b="1" i="1" dirty="0">
                <a:solidFill>
                  <a:srgbClr val="0033CC"/>
                </a:solidFill>
                <a:latin typeface="Symbol" pitchFamily="26" charset="2"/>
              </a:rPr>
              <a:t> </a:t>
            </a:r>
            <a:r>
              <a:rPr lang="en-US" i="1" baseline="-25000" dirty="0" err="1">
                <a:solidFill>
                  <a:srgbClr val="000000"/>
                </a:solidFill>
              </a:rPr>
              <a:t>k</a:t>
            </a:r>
            <a:r>
              <a:rPr lang="en-US" b="1" i="1" dirty="0">
                <a:solidFill>
                  <a:srgbClr val="0033CC"/>
                </a:solidFill>
                <a:latin typeface="Symbol" pitchFamily="26" charset="2"/>
              </a:rPr>
              <a:t> </a:t>
            </a:r>
            <a:r>
              <a:rPr lang="en-US" dirty="0">
                <a:solidFill>
                  <a:srgbClr val="000000"/>
                </a:solidFill>
              </a:rPr>
              <a:t>= </a:t>
            </a:r>
            <a:r>
              <a:rPr lang="en-US" b="1" i="1" dirty="0" err="1">
                <a:solidFill>
                  <a:srgbClr val="0033CC"/>
                </a:solidFill>
                <a:latin typeface="Symbol" pitchFamily="26" charset="2"/>
              </a:rPr>
              <a:t>α</a:t>
            </a:r>
            <a:endParaRPr lang="en-US" b="1" i="1" dirty="0">
              <a:solidFill>
                <a:srgbClr val="000000"/>
              </a:solidFill>
            </a:endParaRPr>
          </a:p>
          <a:p>
            <a:pPr marL="514350" indent="-457200">
              <a:buFont typeface="Marlett" pitchFamily="26" charset="0"/>
              <a:buAutoNum type="arabicPeriod"/>
            </a:pPr>
            <a:r>
              <a:rPr lang="en-US" dirty="0"/>
              <a:t>Update each weight </a:t>
            </a: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b="1" i="1" dirty="0">
                <a:solidFill>
                  <a:srgbClr val="0033CC"/>
                </a:solidFill>
                <a:effectLst>
                  <a:outerShdw blurRad="38100" dist="38100" dir="2700000" algn="tl">
                    <a:srgbClr val="DDDDDD"/>
                  </a:outerShdw>
                </a:effectLst>
              </a:rPr>
              <a:t> </a:t>
            </a:r>
            <a:r>
              <a:rPr lang="en-US" dirty="0"/>
              <a:t>in the training set as follows: </a:t>
            </a:r>
            <a:br>
              <a:rPr lang="en-US" dirty="0"/>
            </a:b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dirty="0"/>
              <a:t> = </a:t>
            </a: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b="1" i="1" baseline="-25000" dirty="0">
                <a:solidFill>
                  <a:srgbClr val="0033CC"/>
                </a:solidFill>
                <a:effectLst>
                  <a:outerShdw blurRad="38100" dist="38100" dir="2700000" algn="tl">
                    <a:srgbClr val="DDDDDD"/>
                  </a:outerShdw>
                </a:effectLst>
              </a:rPr>
              <a:t> </a:t>
            </a:r>
            <a:r>
              <a:rPr lang="en-US" dirty="0" err="1"/>
              <a:t>exp</a:t>
            </a:r>
            <a:r>
              <a:rPr lang="en-US" dirty="0"/>
              <a:t>[–</a:t>
            </a:r>
            <a:r>
              <a:rPr lang="en-US" b="1" i="1" dirty="0">
                <a:solidFill>
                  <a:srgbClr val="0033CC"/>
                </a:solidFill>
                <a:latin typeface="Symbol" pitchFamily="26" charset="2"/>
              </a:rPr>
              <a:t>α </a:t>
            </a:r>
            <a:r>
              <a:rPr lang="en-US" i="1" baseline="-25000" dirty="0">
                <a:solidFill>
                  <a:srgbClr val="000000"/>
                </a:solidFill>
              </a:rPr>
              <a:t>k</a:t>
            </a:r>
            <a:r>
              <a:rPr lang="en-US" b="1" i="1" dirty="0">
                <a:solidFill>
                  <a:srgbClr val="0033CC"/>
                </a:solidFill>
                <a:latin typeface="Symbol" pitchFamily="26" charset="2"/>
              </a:rPr>
              <a:t>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err="1">
                <a:ea typeface="Times New Roman" pitchFamily="26" charset="0"/>
                <a:cs typeface="Times New Roman" pitchFamily="26" charset="0"/>
              </a:rPr>
              <a:t>x</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a:t>
            </a:r>
            <a:r>
              <a:rPr lang="en-US" b="1" i="1" dirty="0">
                <a:solidFill>
                  <a:srgbClr val="0000FF"/>
                </a:solidFill>
                <a:effectLst>
                  <a:outerShdw blurRad="38100" dist="38100" dir="2700000" algn="tl">
                    <a:srgbClr val="DDDDDD"/>
                  </a:outerShdw>
                </a:effectLst>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/A, where A is a normalization constant such that ∑</a:t>
            </a: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dirty="0"/>
              <a:t> = 1. Since  </a:t>
            </a:r>
            <a:br>
              <a:rPr lang="en-US" dirty="0"/>
            </a:br>
            <a:r>
              <a:rPr lang="en-US" i="1" dirty="0" err="1">
                <a:ea typeface="Times New Roman" pitchFamily="26" charset="0"/>
                <a:cs typeface="Times New Roman" pitchFamily="26" charset="0"/>
              </a:rPr>
              <a:t>f</a:t>
            </a:r>
            <a:r>
              <a:rPr lang="en-US" i="1" dirty="0">
                <a:ea typeface="Times New Roman" pitchFamily="26" charset="0"/>
                <a:cs typeface="Times New Roman" pitchFamily="26" charset="0"/>
              </a:rPr>
              <a:t> </a:t>
            </a:r>
            <a:r>
              <a:rPr lang="en-US" dirty="0">
                <a:ea typeface="Times New Roman" pitchFamily="26" charset="0"/>
                <a:cs typeface="Times New Roman" pitchFamily="26" charset="0"/>
              </a:rPr>
              <a:t>(</a:t>
            </a:r>
            <a:r>
              <a:rPr lang="en-US" i="1" dirty="0" err="1">
                <a:ea typeface="Times New Roman" pitchFamily="26" charset="0"/>
                <a:cs typeface="Times New Roman" pitchFamily="26" charset="0"/>
              </a:rPr>
              <a:t>x</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a:t>
            </a:r>
            <a:r>
              <a:rPr lang="en-US" b="1" i="1" dirty="0" err="1">
                <a:solidFill>
                  <a:srgbClr val="0000FF"/>
                </a:solidFill>
                <a:effectLst>
                  <a:outerShdw blurRad="38100" dist="38100" dir="2700000" algn="tl">
                    <a:srgbClr val="DDDDDD"/>
                  </a:outerShdw>
                </a:effectLst>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i="1" baseline="-25000" dirty="0">
                <a:ea typeface="Times New Roman" pitchFamily="26" charset="0"/>
                <a:cs typeface="Times New Roman" pitchFamily="26" charset="0"/>
              </a:rPr>
              <a:t> </a:t>
            </a:r>
            <a:r>
              <a:rPr lang="en-US" dirty="0">
                <a:ea typeface="Times New Roman" pitchFamily="26" charset="0"/>
                <a:cs typeface="Times New Roman" pitchFamily="26" charset="0"/>
              </a:rPr>
              <a:t>&lt; 0 for an incorrect classification, the weight of misclassified objects is </a:t>
            </a:r>
            <a:r>
              <a:rPr lang="en-US" b="1" i="1" dirty="0">
                <a:solidFill>
                  <a:srgbClr val="0033CC"/>
                </a:solidFill>
                <a:ea typeface="Times New Roman" pitchFamily="26" charset="0"/>
                <a:cs typeface="Times New Roman" pitchFamily="26" charset="0"/>
              </a:rPr>
              <a:t>increased</a:t>
            </a:r>
            <a:r>
              <a:rPr lang="en-US" dirty="0">
                <a:ea typeface="Times New Roman" pitchFamily="26" charset="0"/>
                <a:cs typeface="Times New Roman" pitchFamily="26" charset="0"/>
              </a:rPr>
              <a:t>. </a:t>
            </a:r>
            <a:endParaRPr lang="en-US" dirty="0"/>
          </a:p>
          <a:p>
            <a:pPr marL="514350" indent="-457200">
              <a:buNone/>
            </a:pPr>
            <a:r>
              <a:rPr lang="en-US" dirty="0"/>
              <a:t>At the end, compute the average </a:t>
            </a:r>
            <a:r>
              <a:rPr lang="en-US" i="1" dirty="0" err="1"/>
              <a:t>f</a:t>
            </a:r>
            <a:r>
              <a:rPr lang="en-US" i="1" dirty="0"/>
              <a:t> </a:t>
            </a:r>
            <a:r>
              <a:rPr lang="en-US" dirty="0"/>
              <a:t>(</a:t>
            </a:r>
            <a:r>
              <a:rPr lang="en-US" i="1" dirty="0" err="1"/>
              <a:t>x</a:t>
            </a:r>
            <a:r>
              <a:rPr lang="en-US" dirty="0"/>
              <a:t>) = </a:t>
            </a:r>
            <a:r>
              <a:rPr lang="en-US" dirty="0">
                <a:ea typeface="Times New Roman" pitchFamily="26" charset="0"/>
                <a:cs typeface="Times New Roman" pitchFamily="26" charset="0"/>
              </a:rPr>
              <a:t>∑ </a:t>
            </a:r>
            <a:r>
              <a:rPr lang="en-US" i="1" dirty="0" err="1">
                <a:latin typeface="Symbol" pitchFamily="26" charset="2"/>
                <a:ea typeface="Times New Roman" pitchFamily="26" charset="0"/>
                <a:cs typeface="Times New Roman" pitchFamily="26" charset="0"/>
              </a:rPr>
              <a:t>α</a:t>
            </a:r>
            <a:r>
              <a:rPr lang="en-US" i="1" baseline="-25000" dirty="0" err="1">
                <a:ea typeface="Times New Roman" pitchFamily="26" charset="0"/>
                <a:cs typeface="Times New Roman" pitchFamily="26" charset="0"/>
              </a:rPr>
              <a:t>k</a:t>
            </a:r>
            <a:r>
              <a:rPr lang="en-US" i="1" dirty="0">
                <a:ea typeface="Times New Roman" pitchFamily="26" charset="0"/>
                <a:cs typeface="Times New Roman" pitchFamily="26" charset="0"/>
              </a:rPr>
              <a:t> </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f</a:t>
            </a:r>
            <a:r>
              <a:rPr lang="en-US" i="1" dirty="0">
                <a:ea typeface="Times New Roman" pitchFamily="26" charset="0"/>
                <a:cs typeface="Times New Roman" pitchFamily="26" charset="0"/>
              </a:rPr>
              <a:t> </a:t>
            </a:r>
            <a:r>
              <a:rPr lang="en-US" dirty="0">
                <a:ea typeface="Times New Roman" pitchFamily="26" charset="0"/>
                <a:cs typeface="Times New Roman" pitchFamily="26" charset="0"/>
              </a:rPr>
              <a:t>(</a:t>
            </a:r>
            <a:r>
              <a:rPr lang="en-US" i="1" dirty="0" err="1">
                <a:ea typeface="Times New Roman" pitchFamily="26" charset="0"/>
                <a:cs typeface="Times New Roman" pitchFamily="26" charset="0"/>
              </a:rPr>
              <a:t>x</a:t>
            </a:r>
            <a:r>
              <a:rPr lang="en-US" dirty="0">
                <a:ea typeface="Times New Roman" pitchFamily="26" charset="0"/>
                <a:cs typeface="Times New Roman" pitchFamily="26" charset="0"/>
              </a:rPr>
              <a:t>, </a:t>
            </a:r>
            <a:r>
              <a:rPr lang="en-US" b="1" i="1" dirty="0">
                <a:solidFill>
                  <a:srgbClr val="0000FF"/>
                </a:solidFill>
                <a:ea typeface="Times New Roman" pitchFamily="26" charset="0"/>
                <a:cs typeface="Times New Roman" pitchFamily="26" charset="0"/>
              </a:rPr>
              <a:t>w</a:t>
            </a:r>
            <a:r>
              <a:rPr lang="en-US" b="1" baseline="-25000" dirty="0">
                <a:solidFill>
                  <a:srgbClr val="0000FF"/>
                </a:solidFill>
                <a:ea typeface="Times New Roman" pitchFamily="26" charset="0"/>
                <a:cs typeface="Times New Roman" pitchFamily="26" charset="0"/>
              </a:rPr>
              <a:t>k</a:t>
            </a:r>
            <a:r>
              <a:rPr lang="en-US" dirty="0">
                <a:ea typeface="Times New Roman" pitchFamily="26" charset="0"/>
                <a:cs typeface="Times New Roman" pitchFamily="26" charset="0"/>
              </a:rPr>
              <a:t>)</a:t>
            </a:r>
          </a:p>
        </p:txBody>
      </p:sp>
      <p:sp>
        <p:nvSpPr>
          <p:cNvPr id="24579" name="Text Box 3"/>
          <p:cNvSpPr txBox="1">
            <a:spLocks noChangeArrowheads="1"/>
          </p:cNvSpPr>
          <p:nvPr/>
        </p:nvSpPr>
        <p:spPr bwMode="auto">
          <a:xfrm>
            <a:off x="228600" y="6000690"/>
            <a:ext cx="8839200" cy="400110"/>
          </a:xfrm>
          <a:prstGeom prst="rect">
            <a:avLst/>
          </a:prstGeom>
          <a:noFill/>
          <a:ln w="12700">
            <a:noFill/>
            <a:miter lim="800000"/>
            <a:headEnd type="none" w="sm" len="sm"/>
            <a:tailEnd type="none" w="sm" len="sm"/>
          </a:ln>
          <a:effectLst/>
        </p:spPr>
        <p:txBody>
          <a:bodyPr wrap="square">
            <a:prstTxWarp prst="textNoShape">
              <a:avLst/>
            </a:prstTxWarp>
            <a:spAutoFit/>
          </a:bodyPr>
          <a:lstStyle/>
          <a:p>
            <a:r>
              <a:rPr lang="en-US" sz="2000" dirty="0"/>
              <a:t>Y. Freund and R.E. </a:t>
            </a:r>
            <a:r>
              <a:rPr lang="en-US" sz="2000" dirty="0" err="1"/>
              <a:t>Schapire</a:t>
            </a:r>
            <a:r>
              <a:rPr lang="en-US" sz="2000" dirty="0"/>
              <a:t>. Journal of Computer and  Sys. Sci. </a:t>
            </a:r>
            <a:r>
              <a:rPr lang="en-US" sz="2000" b="1" dirty="0"/>
              <a:t>55</a:t>
            </a:r>
            <a:r>
              <a:rPr lang="en-US" sz="2000" dirty="0"/>
              <a:t> (1), 119 (1997)</a:t>
            </a:r>
          </a:p>
        </p:txBody>
      </p:sp>
      <p:sp>
        <p:nvSpPr>
          <p:cNvPr id="24580" name="Rectangle 4"/>
          <p:cNvSpPr>
            <a:spLocks noGrp="1" noChangeArrowheads="1"/>
          </p:cNvSpPr>
          <p:nvPr>
            <p:ph type="title"/>
          </p:nvPr>
        </p:nvSpPr>
        <p:spPr>
          <a:noFill/>
          <a:ln/>
        </p:spPr>
        <p:txBody>
          <a:bodyPr/>
          <a:lstStyle/>
          <a:p>
            <a:r>
              <a:rPr lang="en-US" dirty="0">
                <a:solidFill>
                  <a:srgbClr val="0033CC"/>
                </a:solidFill>
              </a:rPr>
              <a:t>Ada</a:t>
            </a:r>
            <a:r>
              <a:rPr lang="en-US" dirty="0">
                <a:solidFill>
                  <a:srgbClr val="22A5FF"/>
                </a:solidFill>
              </a:rPr>
              <a:t>ptive</a:t>
            </a:r>
            <a:r>
              <a:rPr lang="en-US" dirty="0">
                <a:solidFill>
                  <a:srgbClr val="0033CC"/>
                </a:solidFill>
              </a:rPr>
              <a:t> Boost</a:t>
            </a:r>
            <a:r>
              <a:rPr lang="en-US" dirty="0">
                <a:solidFill>
                  <a:srgbClr val="22A5FF"/>
                </a:solidFill>
              </a:rPr>
              <a:t>ing</a:t>
            </a:r>
          </a:p>
        </p:txBody>
      </p:sp>
    </p:spTree>
    <p:extLst>
      <p:ext uri="{BB962C8B-B14F-4D97-AF65-F5344CB8AC3E}">
        <p14:creationId xmlns:p14="http://schemas.microsoft.com/office/powerpoint/2010/main" val="166847917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0D2422B-3C4C-2C4F-AAAC-2F32C5F914BA}" type="slidenum">
              <a:rPr lang="en-US"/>
              <a:pPr/>
              <a:t>56</a:t>
            </a:fld>
            <a:endParaRPr lang="en-US"/>
          </a:p>
        </p:txBody>
      </p:sp>
      <mc:AlternateContent xmlns:mc="http://schemas.openxmlformats.org/markup-compatibility/2006" xmlns:a14="http://schemas.microsoft.com/office/drawing/2010/main">
        <mc:Choice Requires="a14">
          <p:sp>
            <p:nvSpPr>
              <p:cNvPr id="24578" name="Rectangle 2"/>
              <p:cNvSpPr>
                <a:spLocks noGrp="1" noChangeArrowheads="1"/>
              </p:cNvSpPr>
              <p:nvPr>
                <p:ph type="body" idx="1"/>
              </p:nvPr>
            </p:nvSpPr>
            <p:spPr>
              <a:xfrm>
                <a:off x="711200" y="1295400"/>
                <a:ext cx="7899400" cy="4819650"/>
              </a:xfrm>
              <a:noFill/>
              <a:ln/>
            </p:spPr>
            <p:txBody>
              <a:bodyPr/>
              <a:lstStyle/>
              <a:p>
                <a:pPr marL="514350" indent="-457200">
                  <a:buFont typeface="Marlett" pitchFamily="26" charset="0"/>
                  <a:buNone/>
                </a:pPr>
                <a:r>
                  <a:rPr lang="en-US" dirty="0" err="1">
                    <a:solidFill>
                      <a:srgbClr val="0033CC"/>
                    </a:solidFill>
                  </a:rPr>
                  <a:t>AdaBoost</a:t>
                </a:r>
                <a:r>
                  <a:rPr lang="en-US" dirty="0"/>
                  <a:t> is a highly non-intuitive algorithm. However, soon after its invention, Friedman, Hastie and </a:t>
                </a:r>
                <a:r>
                  <a:rPr lang="en-US" dirty="0" err="1"/>
                  <a:t>Tibshirani</a:t>
                </a:r>
                <a:r>
                  <a:rPr lang="en-US" dirty="0"/>
                  <a:t> showed that the algorithm is mathematically equivalent to minimizing the following average loss function</a:t>
                </a:r>
              </a:p>
              <a:p>
                <a:pPr marL="514350" indent="-457200">
                  <a:buFont typeface="Marlett" pitchFamily="26" charset="0"/>
                  <a:buNone/>
                </a:pPr>
                <a:endParaRPr lang="en-US" dirty="0"/>
              </a:p>
              <a:p>
                <a:pPr marL="514350" indent="-457200">
                  <a:buFont typeface="Marlett" pitchFamily="26" charset="0"/>
                  <a:buNone/>
                </a:pPr>
                <a:endParaRPr lang="en-US" dirty="0"/>
              </a:p>
              <a:p>
                <a:pPr marL="514350" indent="-457200">
                  <a:buFont typeface="Marlett" pitchFamily="26" charset="0"/>
                  <a:buNone/>
                </a:pPr>
                <a:endParaRPr lang="en-US" dirty="0"/>
              </a:p>
              <a:p>
                <a:pPr marL="514350" indent="-457200">
                  <a:buNone/>
                </a:pPr>
                <a:r>
                  <a:rPr lang="en-US" dirty="0"/>
                  <a:t>Minimizing this loss function yields</a:t>
                </a:r>
                <a:endParaRPr lang="en-US" i="1" dirty="0">
                  <a:latin typeface="Cambria Math" panose="02040503050406030204" pitchFamily="18" charset="0"/>
                </a:endParaRPr>
              </a:p>
              <a:p>
                <a:pPr marL="514350" indent="-4572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m:rPr>
                          <m:sty m:val="p"/>
                        </m:rPr>
                        <a:rPr lang="en-US" smtClean="0">
                          <a:solidFill>
                            <a:srgbClr val="0033CC"/>
                          </a:solidFill>
                          <a:latin typeface="Cambria Math" panose="02040503050406030204" pitchFamily="18" charset="0"/>
                        </a:rPr>
                        <m:t>logistic</m:t>
                      </m:r>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𝐹</m:t>
                          </m:r>
                        </m:e>
                      </m:d>
                      <m:r>
                        <a:rPr lang="en-US" i="1">
                          <a:latin typeface="Cambria Math" panose="02040503050406030204" pitchFamily="18" charset="0"/>
                        </a:rPr>
                        <m:t>=1/(1+</m:t>
                      </m:r>
                      <m:r>
                        <m:rPr>
                          <m:sty m:val="p"/>
                        </m:rPr>
                        <a:rPr lang="en-US">
                          <a:latin typeface="Cambria Math" panose="02040503050406030204" pitchFamily="18" charset="0"/>
                        </a:rPr>
                        <m:t>exp</m:t>
                      </m:r>
                      <m:r>
                        <a:rPr lang="en-US" i="1">
                          <a:latin typeface="Cambria Math" panose="02040503050406030204" pitchFamily="18" charset="0"/>
                        </a:rPr>
                        <m:t>⁡(−2 </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en-US" dirty="0"/>
              </a:p>
              <a:p>
                <a:pPr marL="514350" indent="-457200">
                  <a:buFont typeface="Marlett" pitchFamily="26" charset="0"/>
                  <a:buNone/>
                </a:pPr>
                <a:r>
                  <a:rPr lang="en-US" dirty="0"/>
                  <a:t>which can be interpreted as a probability, even though </a:t>
                </a:r>
                <a:r>
                  <a:rPr lang="en-US" i="1" dirty="0"/>
                  <a:t>F</a:t>
                </a:r>
                <a:r>
                  <a:rPr lang="en-US" dirty="0"/>
                  <a:t> cannot!</a:t>
                </a:r>
              </a:p>
              <a:p>
                <a:pPr marL="514350" indent="-457200">
                  <a:buFont typeface="Marlett" pitchFamily="26" charset="0"/>
                  <a:buNone/>
                </a:pPr>
                <a:endParaRPr lang="en-US" dirty="0"/>
              </a:p>
              <a:p>
                <a:pPr marL="514350" indent="-457200">
                  <a:buFont typeface="Marlett" pitchFamily="26" charset="0"/>
                  <a:buNone/>
                </a:pPr>
                <a:endParaRPr lang="en-US" dirty="0"/>
              </a:p>
              <a:p>
                <a:pPr marL="514350" indent="-457200">
                  <a:buFont typeface="Marlett" pitchFamily="26" charset="0"/>
                  <a:buNone/>
                </a:pPr>
                <a:r>
                  <a:rPr lang="en-US" dirty="0"/>
                  <a:t> </a:t>
                </a:r>
              </a:p>
            </p:txBody>
          </p:sp>
        </mc:Choice>
        <mc:Fallback xmlns="">
          <p:sp>
            <p:nvSpPr>
              <p:cNvPr id="24578" name="Rectangle 2"/>
              <p:cNvSpPr>
                <a:spLocks noGrp="1" noRot="1" noChangeAspect="1" noMove="1" noResize="1" noEditPoints="1" noAdjustHandles="1" noChangeArrowheads="1" noChangeShapeType="1" noTextEdit="1"/>
              </p:cNvSpPr>
              <p:nvPr>
                <p:ph type="body" idx="1"/>
              </p:nvPr>
            </p:nvSpPr>
            <p:spPr>
              <a:xfrm>
                <a:off x="711200" y="1295400"/>
                <a:ext cx="7899400" cy="4819650"/>
              </a:xfrm>
              <a:blipFill>
                <a:blip r:embed="rId2"/>
                <a:stretch>
                  <a:fillRect l="-482" t="-1050" r="-321" b="-23097"/>
                </a:stretch>
              </a:blipFill>
              <a:ln/>
            </p:spPr>
            <p:txBody>
              <a:bodyPr/>
              <a:lstStyle/>
              <a:p>
                <a:r>
                  <a:rPr lang="en-US">
                    <a:noFill/>
                  </a:rPr>
                  <a:t> </a:t>
                </a:r>
              </a:p>
            </p:txBody>
          </p:sp>
        </mc:Fallback>
      </mc:AlternateContent>
      <p:sp>
        <p:nvSpPr>
          <p:cNvPr id="24579" name="Text Box 3"/>
          <p:cNvSpPr txBox="1">
            <a:spLocks noChangeArrowheads="1"/>
          </p:cNvSpPr>
          <p:nvPr/>
        </p:nvSpPr>
        <p:spPr bwMode="auto">
          <a:xfrm>
            <a:off x="228600" y="5715000"/>
            <a:ext cx="8839200" cy="707886"/>
          </a:xfrm>
          <a:prstGeom prst="rect">
            <a:avLst/>
          </a:prstGeom>
          <a:noFill/>
          <a:ln w="12700">
            <a:noFill/>
            <a:miter lim="800000"/>
            <a:headEnd type="none" w="sm" len="sm"/>
            <a:tailEnd type="none" w="sm" len="sm"/>
          </a:ln>
          <a:effectLst/>
        </p:spPr>
        <p:txBody>
          <a:bodyPr wrap="square">
            <a:prstTxWarp prst="textNoShape">
              <a:avLst/>
            </a:prstTxWarp>
            <a:spAutoFit/>
          </a:bodyPr>
          <a:lstStyle/>
          <a:p>
            <a:r>
              <a:rPr lang="en-US" sz="2000" dirty="0"/>
              <a:t>J. Friedman, T. Hastie and R. </a:t>
            </a:r>
            <a:r>
              <a:rPr lang="en-US" sz="2000" dirty="0" err="1"/>
              <a:t>Tibshirani</a:t>
            </a:r>
            <a:r>
              <a:rPr lang="en-US" sz="2000" dirty="0"/>
              <a:t>, “Additive logistic regression: a statistical view of boosting,” The Annals of Statistics, 28(2), 377-386, (2000)</a:t>
            </a:r>
          </a:p>
        </p:txBody>
      </p:sp>
      <p:sp>
        <p:nvSpPr>
          <p:cNvPr id="24580" name="Rectangle 4"/>
          <p:cNvSpPr>
            <a:spLocks noGrp="1" noChangeArrowheads="1"/>
          </p:cNvSpPr>
          <p:nvPr>
            <p:ph type="title"/>
          </p:nvPr>
        </p:nvSpPr>
        <p:spPr>
          <a:noFill/>
          <a:ln/>
        </p:spPr>
        <p:txBody>
          <a:bodyPr/>
          <a:lstStyle/>
          <a:p>
            <a:r>
              <a:rPr lang="en-US" dirty="0">
                <a:solidFill>
                  <a:srgbClr val="0033CC"/>
                </a:solidFill>
              </a:rPr>
              <a:t>Ada</a:t>
            </a:r>
            <a:r>
              <a:rPr lang="en-US" dirty="0">
                <a:solidFill>
                  <a:srgbClr val="22A5FF"/>
                </a:solidFill>
              </a:rPr>
              <a:t>ptive</a:t>
            </a:r>
            <a:r>
              <a:rPr lang="en-US" dirty="0">
                <a:solidFill>
                  <a:srgbClr val="0033CC"/>
                </a:solidFill>
              </a:rPr>
              <a:t> Boost</a:t>
            </a:r>
            <a:r>
              <a:rPr lang="en-US" dirty="0">
                <a:solidFill>
                  <a:srgbClr val="22A5FF"/>
                </a:solidFill>
              </a:rPr>
              <a:t>ing</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A2FE450-D5E8-0A4B-8D9F-A9A21984B821}"/>
                  </a:ext>
                </a:extLst>
              </p:cNvPr>
              <p:cNvSpPr txBox="1"/>
              <p:nvPr/>
            </p:nvSpPr>
            <p:spPr>
              <a:xfrm>
                <a:off x="1981200" y="2747335"/>
                <a:ext cx="5122749"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func>
                            <m:funcPr>
                              <m:ctrlPr>
                                <a:rPr lang="en-US" b="0" i="1" smtClean="0">
                                  <a:solidFill>
                                    <a:srgbClr val="0033CC"/>
                                  </a:solidFill>
                                  <a:latin typeface="Cambria Math" panose="02040503050406030204" pitchFamily="18" charset="0"/>
                                </a:rPr>
                              </m:ctrlPr>
                            </m:funcPr>
                            <m:fName>
                              <m:r>
                                <m:rPr>
                                  <m:sty m:val="p"/>
                                </m:rPr>
                                <a:rPr lang="en-US" b="0" i="0" smtClean="0">
                                  <a:solidFill>
                                    <a:srgbClr val="0033CC"/>
                                  </a:solidFill>
                                  <a:latin typeface="Cambria Math" panose="02040503050406030204" pitchFamily="18" charset="0"/>
                                </a:rPr>
                                <m:t>exp</m:t>
                              </m:r>
                            </m:fName>
                            <m:e>
                              <m:r>
                                <a:rPr lang="en-US" i="1">
                                  <a:solidFill>
                                    <a:srgbClr val="0033CC"/>
                                  </a:solidFill>
                                  <a:latin typeface="Cambria Math" panose="02040503050406030204" pitchFamily="18" charset="0"/>
                                </a:rPr>
                                <m:t>(−</m:t>
                              </m:r>
                              <m:r>
                                <a:rPr lang="en-US" i="1">
                                  <a:solidFill>
                                    <a:srgbClr val="0033CC"/>
                                  </a:solidFill>
                                  <a:latin typeface="Cambria Math" panose="02040503050406030204" pitchFamily="18" charset="0"/>
                                </a:rPr>
                                <m:t>𝑦</m:t>
                              </m:r>
                              <m:r>
                                <a:rPr lang="en-US" i="1">
                                  <a:solidFill>
                                    <a:srgbClr val="0033CC"/>
                                  </a:solidFill>
                                  <a:latin typeface="Cambria Math" panose="02040503050406030204" pitchFamily="18" charset="0"/>
                                </a:rPr>
                                <m:t> </m:t>
                              </m:r>
                              <m:r>
                                <a:rPr lang="en-US" i="1">
                                  <a:solidFill>
                                    <a:srgbClr val="0033CC"/>
                                  </a:solidFill>
                                  <a:latin typeface="Cambria Math" panose="02040503050406030204" pitchFamily="18" charset="0"/>
                                </a:rPr>
                                <m:t>𝐹</m:t>
                              </m:r>
                              <m:d>
                                <m:dPr>
                                  <m:ctrlPr>
                                    <a:rPr lang="en-US" i="1">
                                      <a:solidFill>
                                        <a:srgbClr val="0033CC"/>
                                      </a:solidFill>
                                      <a:latin typeface="Cambria Math" panose="02040503050406030204" pitchFamily="18" charset="0"/>
                                    </a:rPr>
                                  </m:ctrlPr>
                                </m:dPr>
                                <m:e>
                                  <m:r>
                                    <a:rPr lang="en-US" i="1">
                                      <a:solidFill>
                                        <a:srgbClr val="0033CC"/>
                                      </a:solidFill>
                                      <a:latin typeface="Cambria Math" panose="02040503050406030204" pitchFamily="18" charset="0"/>
                                    </a:rPr>
                                    <m:t>𝑥</m:t>
                                  </m:r>
                                </m:e>
                              </m:d>
                              <m:r>
                                <a:rPr lang="en-US" b="0" i="1" smtClean="0">
                                  <a:solidFill>
                                    <a:srgbClr val="0033CC"/>
                                  </a:solidFill>
                                  <a:latin typeface="Cambria Math" panose="02040503050406030204" pitchFamily="18" charset="0"/>
                                </a:rPr>
                                <m:t>)</m:t>
                              </m:r>
                            </m:e>
                          </m:func>
                          <m:r>
                            <a:rPr lang="en-US" b="1" i="1" smtClean="0">
                              <a:solidFill>
                                <a:srgbClr val="FF0000"/>
                              </a:solidFill>
                              <a:latin typeface="Cambria Math" panose="02040503050406030204" pitchFamily="18" charset="0"/>
                            </a:rPr>
                            <m:t>𝒑</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 </m:t>
                          </m:r>
                          <m:r>
                            <a:rPr lang="en-US" b="0" i="1" smtClean="0">
                              <a:latin typeface="Cambria Math" panose="02040503050406030204" pitchFamily="18" charset="0"/>
                            </a:rPr>
                            <m:t>𝑑𝑥</m:t>
                          </m:r>
                          <m:r>
                            <a:rPr lang="en-US" b="0" i="1" smtClean="0">
                              <a:latin typeface="Cambria Math" panose="02040503050406030204" pitchFamily="18" charset="0"/>
                            </a:rPr>
                            <m:t> </m:t>
                          </m:r>
                          <m:r>
                            <a:rPr lang="en-US" b="0" i="1" smtClean="0">
                              <a:latin typeface="Cambria Math" panose="02040503050406030204" pitchFamily="18" charset="0"/>
                            </a:rPr>
                            <m:t>𝑑𝑦</m:t>
                          </m:r>
                        </m:e>
                      </m:nary>
                    </m:oMath>
                  </m:oMathPara>
                </a14:m>
                <a:endParaRPr lang="en-US" b="0" i="1" dirty="0">
                  <a:latin typeface="Cambria Math" panose="02040503050406030204" pitchFamily="18" charset="0"/>
                </a:endParaRPr>
              </a:p>
              <a:p>
                <a14:m>
                  <m:oMath xmlns:m="http://schemas.openxmlformats.org/officeDocument/2006/math">
                    <m:r>
                      <m:rPr>
                        <m:sty m:val="p"/>
                      </m:rPr>
                      <a:rPr lang="en-US" b="0" i="0" smtClean="0">
                        <a:latin typeface="Cambria Math" panose="02040503050406030204" pitchFamily="18" charset="0"/>
                      </a:rPr>
                      <m:t>where</m:t>
                    </m:r>
                  </m:oMath>
                </a14:m>
                <a:r>
                  <a:rPr lang="en-US" b="0" dirty="0"/>
                  <a:t> </a:t>
                </a: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 =1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b="0" i="1" smtClean="0">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nary>
                  </m:oMath>
                </a14:m>
                <a:r>
                  <a:rPr lang="en-US" b="0" dirty="0"/>
                  <a:t>,</a:t>
                </a:r>
              </a:p>
            </p:txBody>
          </p:sp>
        </mc:Choice>
        <mc:Fallback xmlns="">
          <p:sp>
            <p:nvSpPr>
              <p:cNvPr id="2" name="TextBox 1">
                <a:extLst>
                  <a:ext uri="{FF2B5EF4-FFF2-40B4-BE49-F238E27FC236}">
                    <a16:creationId xmlns:a16="http://schemas.microsoft.com/office/drawing/2014/main" id="{0A2FE450-D5E8-0A4B-8D9F-A9A21984B821}"/>
                  </a:ext>
                </a:extLst>
              </p:cNvPr>
              <p:cNvSpPr txBox="1">
                <a:spLocks noRot="1" noChangeAspect="1" noMove="1" noResize="1" noEditPoints="1" noAdjustHandles="1" noChangeArrowheads="1" noChangeShapeType="1" noTextEdit="1"/>
              </p:cNvSpPr>
              <p:nvPr/>
            </p:nvSpPr>
            <p:spPr>
              <a:xfrm>
                <a:off x="1981200" y="2747335"/>
                <a:ext cx="5122749" cy="1344342"/>
              </a:xfrm>
              <a:prstGeom prst="rect">
                <a:avLst/>
              </a:prstGeom>
              <a:blipFill>
                <a:blip r:embed="rId3"/>
                <a:stretch>
                  <a:fillRect l="-3722" t="-114151" r="-993" b="-129245"/>
                </a:stretch>
              </a:blipFill>
            </p:spPr>
            <p:txBody>
              <a:bodyPr/>
              <a:lstStyle/>
              <a:p>
                <a:r>
                  <a:rPr lang="en-US">
                    <a:noFill/>
                  </a:rPr>
                  <a:t> </a:t>
                </a:r>
              </a:p>
            </p:txBody>
          </p:sp>
        </mc:Fallback>
      </mc:AlternateContent>
    </p:spTree>
    <p:extLst>
      <p:ext uri="{BB962C8B-B14F-4D97-AF65-F5344CB8AC3E}">
        <p14:creationId xmlns:p14="http://schemas.microsoft.com/office/powerpoint/2010/main" val="342537758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05369B48-0CE3-B449-90D3-3A13678AEC62}" type="slidenum">
              <a:rPr lang="en-US"/>
              <a:pPr/>
              <a:t>57</a:t>
            </a:fld>
            <a:endParaRPr lang="en-US"/>
          </a:p>
        </p:txBody>
      </p:sp>
      <mc:AlternateContent xmlns:mc="http://schemas.openxmlformats.org/markup-compatibility/2006" xmlns:a14="http://schemas.microsoft.com/office/drawing/2010/main">
        <mc:Choice Requires="a14">
          <p:sp>
            <p:nvSpPr>
              <p:cNvPr id="19458" name="Rectangle 2"/>
              <p:cNvSpPr>
                <a:spLocks noGrp="1" noChangeArrowheads="1"/>
              </p:cNvSpPr>
              <p:nvPr>
                <p:ph type="body" idx="1"/>
              </p:nvPr>
            </p:nvSpPr>
            <p:spPr>
              <a:xfrm>
                <a:off x="711200" y="1295400"/>
                <a:ext cx="8051800" cy="4819650"/>
              </a:xfrm>
            </p:spPr>
            <p:txBody>
              <a:bodyPr/>
              <a:lstStyle/>
              <a:p>
                <a:pPr>
                  <a:buFont typeface="Marlett" pitchFamily="26" charset="0"/>
                  <a:buNone/>
                </a:pPr>
                <a:r>
                  <a:rPr lang="en-US" b="1" dirty="0">
                    <a:solidFill>
                      <a:srgbClr val="0033CC"/>
                    </a:solidFill>
                  </a:rPr>
                  <a:t>(One version of Problem 13): Prove</a:t>
                </a:r>
              </a:p>
              <a:p>
                <a:pPr>
                  <a:buFont typeface="Marlett" pitchFamily="26" charset="0"/>
                  <a:buNone/>
                </a:pPr>
                <a:r>
                  <a:rPr lang="en-US" dirty="0"/>
                  <a:t>	that it is </a:t>
                </a:r>
                <a:r>
                  <a:rPr lang="en-US" i="1" dirty="0">
                    <a:solidFill>
                      <a:srgbClr val="0033CC"/>
                    </a:solidFill>
                  </a:rPr>
                  <a:t>impossible</a:t>
                </a:r>
                <a:r>
                  <a:rPr lang="en-US" dirty="0"/>
                  <a:t> to do the following:</a:t>
                </a:r>
              </a:p>
              <a:p>
                <a:pPr>
                  <a:buFont typeface="Marlett" pitchFamily="26" charset="0"/>
                  <a:buNone/>
                </a:pPr>
                <a:r>
                  <a:rPr lang="en-US" dirty="0"/>
                  <a:t>		</a:t>
                </a:r>
                <a:r>
                  <a:rPr lang="en-US" i="1" dirty="0"/>
                  <a:t>f</a:t>
                </a:r>
                <a:r>
                  <a:rPr lang="en-US" dirty="0"/>
                  <a:t>(</a:t>
                </a:r>
                <a:r>
                  <a:rPr lang="en-US" i="1" dirty="0"/>
                  <a:t>x</a:t>
                </a:r>
                <a:r>
                  <a:rPr lang="en-US" baseline="-25000" dirty="0"/>
                  <a:t>1</a:t>
                </a:r>
                <a:r>
                  <a:rPr lang="en-US" dirty="0"/>
                  <a:t>,…,</a:t>
                </a:r>
                <a:r>
                  <a:rPr lang="en-US" i="1" dirty="0" err="1"/>
                  <a:t>x</a:t>
                </a:r>
                <a:r>
                  <a:rPr lang="en-US" baseline="-25000" dirty="0" err="1"/>
                  <a:t>n</a:t>
                </a:r>
                <a:r>
                  <a:rPr lang="en-US" dirty="0"/>
                  <a:t>) = </a:t>
                </a:r>
                <a:r>
                  <a:rPr lang="en-US" i="1" dirty="0"/>
                  <a:t>F</a:t>
                </a:r>
                <a:r>
                  <a:rPr lang="en-US" dirty="0"/>
                  <a:t>( </a:t>
                </a:r>
                <a:r>
                  <a:rPr lang="en-US" i="1" dirty="0"/>
                  <a:t>g</a:t>
                </a:r>
                <a:r>
                  <a:rPr lang="en-US" baseline="-25000" dirty="0"/>
                  <a:t>1</a:t>
                </a:r>
                <a:r>
                  <a:rPr lang="en-US" dirty="0"/>
                  <a:t>(</a:t>
                </a:r>
                <a:r>
                  <a:rPr lang="en-US" i="1" dirty="0"/>
                  <a:t>x</a:t>
                </a:r>
                <a:r>
                  <a:rPr lang="en-US" baseline="-25000" dirty="0"/>
                  <a:t>(1)</a:t>
                </a:r>
                <a:r>
                  <a:rPr lang="en-US" dirty="0"/>
                  <a:t>,…,</a:t>
                </a:r>
                <a:r>
                  <a:rPr lang="en-US" i="1" dirty="0"/>
                  <a:t> </a:t>
                </a:r>
                <a:r>
                  <a:rPr lang="en-US" i="1" dirty="0" err="1"/>
                  <a:t>x</a:t>
                </a:r>
                <a:r>
                  <a:rPr lang="en-US" baseline="-25000" dirty="0" err="1"/>
                  <a:t>(m</a:t>
                </a:r>
                <a:r>
                  <a:rPr lang="en-US" baseline="-25000" dirty="0"/>
                  <a:t>)</a:t>
                </a:r>
                <a:r>
                  <a:rPr lang="en-US" dirty="0"/>
                  <a:t>),…, </a:t>
                </a:r>
                <a:r>
                  <a:rPr lang="en-US" i="1" dirty="0"/>
                  <a:t>g</a:t>
                </a:r>
                <a:r>
                  <a:rPr lang="en-US" baseline="-25000" dirty="0"/>
                  <a:t>k</a:t>
                </a:r>
                <a:r>
                  <a:rPr lang="en-US" dirty="0"/>
                  <a:t>(</a:t>
                </a:r>
                <a:r>
                  <a:rPr lang="en-US" i="1" dirty="0"/>
                  <a:t>x</a:t>
                </a:r>
                <a:r>
                  <a:rPr lang="en-US" baseline="-25000" dirty="0"/>
                  <a:t>(1)</a:t>
                </a:r>
                <a:r>
                  <a:rPr lang="en-US" dirty="0"/>
                  <a:t>,…,</a:t>
                </a:r>
                <a:r>
                  <a:rPr lang="en-US" i="1" dirty="0"/>
                  <a:t> </a:t>
                </a:r>
                <a:r>
                  <a:rPr lang="en-US" i="1" dirty="0" err="1"/>
                  <a:t>x</a:t>
                </a:r>
                <a:r>
                  <a:rPr lang="en-US" baseline="-25000" dirty="0" err="1"/>
                  <a:t>(m</a:t>
                </a:r>
                <a:r>
                  <a:rPr lang="en-US" baseline="-25000" dirty="0"/>
                  <a:t>)</a:t>
                </a:r>
                <a:r>
                  <a:rPr lang="en-US" dirty="0"/>
                  <a:t>))</a:t>
                </a:r>
              </a:p>
              <a:p>
                <a:pPr>
                  <a:buFont typeface="Marlett" pitchFamily="26" charset="0"/>
                  <a:buNone/>
                </a:pPr>
                <a:r>
                  <a:rPr lang="en-US" dirty="0"/>
                  <a:t>		for </a:t>
                </a:r>
                <a:r>
                  <a:rPr lang="en-US" i="1" dirty="0"/>
                  <a:t>m</a:t>
                </a:r>
                <a:r>
                  <a:rPr lang="en-US" dirty="0"/>
                  <a:t> &lt; </a:t>
                </a:r>
                <a:r>
                  <a:rPr lang="en-US" i="1" dirty="0"/>
                  <a:t>n</a:t>
                </a:r>
                <a:r>
                  <a:rPr lang="en-US" dirty="0"/>
                  <a:t> for all </a:t>
                </a:r>
                <a:r>
                  <a:rPr lang="en-US" i="1" dirty="0"/>
                  <a:t>n.</a:t>
                </a:r>
                <a:endParaRPr lang="en-US" dirty="0"/>
              </a:p>
              <a:p>
                <a:pPr>
                  <a:buFont typeface="Marlett" pitchFamily="26" charset="0"/>
                  <a:buNone/>
                </a:pPr>
                <a:r>
                  <a:rPr lang="en-US" dirty="0"/>
                  <a:t>In 1957, </a:t>
                </a:r>
                <a:r>
                  <a:rPr lang="en-US" dirty="0" err="1"/>
                  <a:t>Kolmogorov</a:t>
                </a:r>
                <a:r>
                  <a:rPr lang="en-US" dirty="0"/>
                  <a:t> proved that it </a:t>
                </a:r>
                <a:r>
                  <a:rPr lang="en-US" i="1" u="sng" dirty="0"/>
                  <a:t>was</a:t>
                </a:r>
                <a:r>
                  <a:rPr lang="en-US" dirty="0"/>
                  <a:t> possible with </a:t>
                </a:r>
                <a:r>
                  <a:rPr lang="en-US" i="1" dirty="0" err="1"/>
                  <a:t>m</a:t>
                </a:r>
                <a:r>
                  <a:rPr lang="en-US" dirty="0"/>
                  <a:t> = 3.</a:t>
                </a:r>
              </a:p>
              <a:p>
                <a:pPr>
                  <a:buFont typeface="Marlett" pitchFamily="26" charset="0"/>
                  <a:buNone/>
                </a:pPr>
                <a:r>
                  <a:rPr lang="en-US" dirty="0"/>
                  <a:t>Today, we know that functions of the form</a:t>
                </a:r>
              </a:p>
              <a:p>
                <a:pPr>
                  <a:buFont typeface="Marlett" pitchFamily="26" charse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𝑓</m:t>
                          </m:r>
                        </m:e>
                        <m:sub>
                          <m:r>
                            <a:rPr lang="en-US" i="1">
                              <a:latin typeface="Cambria Math" charset="0"/>
                            </a:rPr>
                            <m:t>𝑘</m:t>
                          </m:r>
                        </m:sub>
                      </m:sSub>
                      <m:d>
                        <m:dPr>
                          <m:ctrlPr>
                            <a:rPr lang="en-US" i="1">
                              <a:latin typeface="Cambria Math" panose="02040503050406030204" pitchFamily="18" charset="0"/>
                            </a:rPr>
                          </m:ctrlPr>
                        </m:dPr>
                        <m:e>
                          <m:r>
                            <a:rPr lang="en-US" i="1">
                              <a:latin typeface="Cambria Math" charset="0"/>
                            </a:rPr>
                            <m:t>𝑥</m:t>
                          </m:r>
                          <m:r>
                            <a:rPr lang="en-US" i="1">
                              <a:latin typeface="Cambria Math" charset="0"/>
                            </a:rPr>
                            <m:t>,</m:t>
                          </m:r>
                          <m:r>
                            <a:rPr lang="en-US" i="1">
                              <a:latin typeface="Cambria Math" charset="0"/>
                            </a:rPr>
                            <m:t>𝑤</m:t>
                          </m:r>
                        </m:e>
                      </m:d>
                      <m:r>
                        <a:rPr lang="en-US" i="1">
                          <a:latin typeface="Cambria Math" charset="0"/>
                        </a:rPr>
                        <m:t>=</m:t>
                      </m:r>
                      <m:sSub>
                        <m:sSubPr>
                          <m:ctrlPr>
                            <a:rPr lang="en-US" b="1" i="1">
                              <a:latin typeface="Cambria Math" panose="02040503050406030204" pitchFamily="18" charset="0"/>
                            </a:rPr>
                          </m:ctrlPr>
                        </m:sSubPr>
                        <m:e>
                          <m:r>
                            <a:rPr lang="en-US" b="1" i="1">
                              <a:latin typeface="Cambria Math" charset="0"/>
                            </a:rPr>
                            <m:t>𝒂</m:t>
                          </m:r>
                        </m:e>
                        <m:sub>
                          <m:r>
                            <a:rPr lang="en-US" b="1" i="1">
                              <a:latin typeface="Cambria Math" charset="0"/>
                            </a:rPr>
                            <m:t>𝒌</m:t>
                          </m:r>
                        </m:sub>
                      </m:sSub>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𝐻</m:t>
                          </m:r>
                        </m:sup>
                        <m:e>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charset="0"/>
                                </a:rPr>
                                <m:t>𝒌𝒋</m:t>
                              </m:r>
                            </m:sub>
                          </m:sSub>
                          <m:r>
                            <m:rPr>
                              <m:nor/>
                            </m:rPr>
                            <a:rPr lang="en-US" b="1" i="1">
                              <a:latin typeface="Cambria Math" charset="0"/>
                            </a:rPr>
                            <m:t>h</m:t>
                          </m:r>
                          <m:d>
                            <m:dPr>
                              <m:ctrlPr>
                                <a:rPr lang="mr-IN"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charset="0"/>
                                    </a:rPr>
                                    <m:t>𝒋</m:t>
                                  </m:r>
                                </m:sub>
                              </m:sSub>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𝐼</m:t>
                                  </m:r>
                                </m:sup>
                                <m:e>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charset="0"/>
                                        </a:rPr>
                                        <m:t>𝒋𝒊</m:t>
                                      </m:r>
                                    </m:sub>
                                  </m:sSub>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𝑖</m:t>
                                      </m:r>
                                    </m:sub>
                                  </m:sSub>
                                </m:e>
                              </m:nary>
                            </m:e>
                          </m:d>
                        </m:e>
                      </m:nary>
                    </m:oMath>
                  </m:oMathPara>
                </a14:m>
                <a:endParaRPr lang="en-US" dirty="0"/>
              </a:p>
              <a:p>
                <a:pPr>
                  <a:buFont typeface="Marlett" pitchFamily="26" charset="0"/>
                  <a:buNone/>
                </a:pPr>
                <a:r>
                  <a:rPr lang="en-US" dirty="0"/>
                  <a:t>can provide arbitrarily accurate approximations of</a:t>
                </a:r>
              </a:p>
              <a:p>
                <a:pPr>
                  <a:buFont typeface="Marlett" pitchFamily="26" charset="0"/>
                  <a:buNone/>
                </a:pPr>
                <a:r>
                  <a:rPr lang="en-US" dirty="0"/>
                  <a:t>real functions of </a:t>
                </a:r>
                <a:r>
                  <a:rPr lang="en-US" i="1" dirty="0">
                    <a:solidFill>
                      <a:srgbClr val="0000FF"/>
                    </a:solidFill>
                  </a:rPr>
                  <a:t>I</a:t>
                </a:r>
                <a:r>
                  <a:rPr lang="en-US" dirty="0"/>
                  <a:t> real variables.</a:t>
                </a:r>
              </a:p>
              <a:p>
                <a:pPr>
                  <a:buFont typeface="Marlett" pitchFamily="26" charset="0"/>
                  <a:buNone/>
                </a:pPr>
                <a:r>
                  <a:rPr lang="en-US" sz="1800" dirty="0"/>
                  <a:t>(</a:t>
                </a:r>
                <a:r>
                  <a:rPr lang="en-US" sz="1800" dirty="0" err="1"/>
                  <a:t>Hornik</a:t>
                </a:r>
                <a:r>
                  <a:rPr lang="en-US" sz="1800" dirty="0"/>
                  <a:t>, </a:t>
                </a:r>
                <a:r>
                  <a:rPr lang="en-US" sz="1800" dirty="0" err="1"/>
                  <a:t>Stinchcombe</a:t>
                </a:r>
                <a:r>
                  <a:rPr lang="en-US" sz="1800" dirty="0"/>
                  <a:t>, and White, </a:t>
                </a:r>
                <a:r>
                  <a:rPr lang="en-US" sz="1800" i="1" dirty="0"/>
                  <a:t>Neural Networks </a:t>
                </a:r>
                <a:r>
                  <a:rPr lang="en-US" sz="1800" b="1" dirty="0"/>
                  <a:t>2</a:t>
                </a:r>
                <a:r>
                  <a:rPr lang="en-US" sz="1800" dirty="0"/>
                  <a:t>, 359-366 (1989))</a:t>
                </a:r>
                <a:r>
                  <a:rPr lang="en-US" dirty="0"/>
                  <a:t>	</a:t>
                </a:r>
              </a:p>
            </p:txBody>
          </p:sp>
        </mc:Choice>
        <mc:Fallback xmlns="">
          <p:sp>
            <p:nvSpPr>
              <p:cNvPr id="19458" name="Rectangle 2"/>
              <p:cNvSpPr>
                <a:spLocks noGrp="1" noRot="1" noChangeAspect="1" noMove="1" noResize="1" noEditPoints="1" noAdjustHandles="1" noChangeArrowheads="1" noChangeShapeType="1" noTextEdit="1"/>
              </p:cNvSpPr>
              <p:nvPr>
                <p:ph type="body" idx="1"/>
              </p:nvPr>
            </p:nvSpPr>
            <p:spPr>
              <a:xfrm>
                <a:off x="711200" y="1295400"/>
                <a:ext cx="8051800" cy="4819650"/>
              </a:xfrm>
              <a:blipFill>
                <a:blip r:embed="rId2"/>
                <a:stretch>
                  <a:fillRect l="-1102" t="-1050" b="-13648"/>
                </a:stretch>
              </a:blipFill>
            </p:spPr>
            <p:txBody>
              <a:bodyPr/>
              <a:lstStyle/>
              <a:p>
                <a:r>
                  <a:rPr lang="en-US">
                    <a:noFill/>
                  </a:rPr>
                  <a:t> </a:t>
                </a:r>
              </a:p>
            </p:txBody>
          </p:sp>
        </mc:Fallback>
      </mc:AlternateContent>
      <p:pic>
        <p:nvPicPr>
          <p:cNvPr id="19459" name="Picture 3" descr="Kolmogorov_4"/>
          <p:cNvPicPr>
            <a:picLocks noGrp="1" noChangeAspect="1" noChangeArrowheads="1"/>
          </p:cNvPicPr>
          <p:nvPr>
            <p:ph idx="4294967295"/>
          </p:nvPr>
        </p:nvPicPr>
        <p:blipFill>
          <a:blip r:embed="rId3"/>
          <a:srcRect/>
          <a:stretch>
            <a:fillRect/>
          </a:stretch>
        </p:blipFill>
        <p:spPr>
          <a:xfrm>
            <a:off x="7162800" y="3581401"/>
            <a:ext cx="1628763" cy="1981200"/>
          </a:xfrm>
          <a:noFill/>
          <a:ln/>
        </p:spPr>
      </p:pic>
      <p:sp>
        <p:nvSpPr>
          <p:cNvPr id="19460" name="Rectangle 4"/>
          <p:cNvSpPr>
            <a:spLocks noGrp="1" noChangeArrowheads="1"/>
          </p:cNvSpPr>
          <p:nvPr>
            <p:ph type="title"/>
          </p:nvPr>
        </p:nvSpPr>
        <p:spPr>
          <a:xfrm>
            <a:off x="381000" y="228600"/>
            <a:ext cx="8305800" cy="838200"/>
          </a:xfrm>
          <a:noFill/>
          <a:ln/>
        </p:spPr>
        <p:txBody>
          <a:bodyPr/>
          <a:lstStyle/>
          <a:p>
            <a:r>
              <a:rPr lang="en-US" dirty="0"/>
              <a:t>A Bit of History: </a:t>
            </a:r>
            <a:r>
              <a:rPr lang="en-US" dirty="0">
                <a:solidFill>
                  <a:srgbClr val="22A5FF"/>
                </a:solidFill>
              </a:rPr>
              <a:t>Hilbert’s 13</a:t>
            </a:r>
            <a:r>
              <a:rPr lang="en-US" baseline="30000" dirty="0">
                <a:solidFill>
                  <a:srgbClr val="22A5FF"/>
                </a:solidFill>
              </a:rPr>
              <a:t>th</a:t>
            </a:r>
            <a:r>
              <a:rPr lang="en-US" dirty="0">
                <a:solidFill>
                  <a:srgbClr val="22A5FF"/>
                </a:solidFill>
              </a:rPr>
              <a:t> Problem</a:t>
            </a:r>
          </a:p>
        </p:txBody>
      </p:sp>
    </p:spTree>
    <p:extLst>
      <p:ext uri="{BB962C8B-B14F-4D97-AF65-F5344CB8AC3E}">
        <p14:creationId xmlns:p14="http://schemas.microsoft.com/office/powerpoint/2010/main" val="124565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xEl>
                                              <p:pRg st="4" end="4"/>
                                            </p:txEl>
                                          </p:spTgt>
                                        </p:tgtEl>
                                        <p:attrNameLst>
                                          <p:attrName>style.visibility</p:attrName>
                                        </p:attrNameLst>
                                      </p:cBhvr>
                                      <p:to>
                                        <p:strVal val="visible"/>
                                      </p:to>
                                    </p:set>
                                    <p:animEffect transition="in" filter="fade">
                                      <p:cBhvr>
                                        <p:cTn id="7" dur="500"/>
                                        <p:tgtEl>
                                          <p:spTgt spid="1945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459"/>
                                        </p:tgtEl>
                                        <p:attrNameLst>
                                          <p:attrName>style.visibility</p:attrName>
                                        </p:attrNameLst>
                                      </p:cBhvr>
                                      <p:to>
                                        <p:strVal val="visible"/>
                                      </p:to>
                                    </p:set>
                                    <p:animEffect transition="in" filter="fade">
                                      <p:cBhvr>
                                        <p:cTn id="10" dur="500"/>
                                        <p:tgtEl>
                                          <p:spTgt spid="1945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8">
                                            <p:txEl>
                                              <p:pRg st="6" end="6"/>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9458">
                                            <p:txEl>
                                              <p:pRg st="7" end="7"/>
                                            </p:txEl>
                                          </p:spTgt>
                                        </p:tgtEl>
                                        <p:attrNameLst>
                                          <p:attrName>style.visibility</p:attrName>
                                        </p:attrNameLst>
                                      </p:cBhvr>
                                      <p:to>
                                        <p:strVal val="visible"/>
                                      </p:to>
                                    </p:set>
                                    <p:animEffect transition="in" filter="fade">
                                      <p:cBhvr>
                                        <p:cTn id="21" dur="500"/>
                                        <p:tgtEl>
                                          <p:spTgt spid="19458">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458">
                                            <p:txEl>
                                              <p:pRg st="8" end="8"/>
                                            </p:txEl>
                                          </p:spTgt>
                                        </p:tgtEl>
                                        <p:attrNameLst>
                                          <p:attrName>style.visibility</p:attrName>
                                        </p:attrNameLst>
                                      </p:cBhvr>
                                      <p:to>
                                        <p:strVal val="visible"/>
                                      </p:to>
                                    </p:set>
                                    <p:animEffect transition="in" filter="fade">
                                      <p:cBhvr>
                                        <p:cTn id="24" dur="500"/>
                                        <p:tgtEl>
                                          <p:spTgt spid="19458">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9458">
                                            <p:txEl>
                                              <p:pRg st="9" end="9"/>
                                            </p:txEl>
                                          </p:spTgt>
                                        </p:tgtEl>
                                        <p:attrNameLst>
                                          <p:attrName>style.visibility</p:attrName>
                                        </p:attrNameLst>
                                      </p:cBhvr>
                                      <p:to>
                                        <p:strVal val="visible"/>
                                      </p:to>
                                    </p:set>
                                    <p:animEffect transition="in" filter="fade">
                                      <p:cBhvr>
                                        <p:cTn id="27" dur="500"/>
                                        <p:tgtEl>
                                          <p:spTgt spid="194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82" name="Picture 2" descr="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05325"/>
            <a:ext cx="68580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328706" name="Picture 2" descr="onvolution_schemat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2819400"/>
            <a:ext cx="2552700" cy="18669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7" name="Content Placeholder 6"/>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 </a:t>
            </a:r>
            <a:r>
              <a:rPr lang="en-US" dirty="0">
                <a:solidFill>
                  <a:srgbClr val="0033CC"/>
                </a:solidFill>
              </a:rPr>
              <a:t>CNN </a:t>
            </a:r>
            <a:r>
              <a:rPr lang="en-US" dirty="0"/>
              <a:t>comprises three types of processing layers: 1. </a:t>
            </a:r>
            <a:r>
              <a:rPr lang="en-US" dirty="0">
                <a:solidFill>
                  <a:srgbClr val="0033CC"/>
                </a:solidFill>
              </a:rPr>
              <a:t>convolution</a:t>
            </a:r>
            <a:r>
              <a:rPr lang="en-US" dirty="0"/>
              <a:t>, 2. </a:t>
            </a:r>
            <a:r>
              <a:rPr lang="en-US" dirty="0">
                <a:solidFill>
                  <a:srgbClr val="0033CC"/>
                </a:solidFill>
              </a:rPr>
              <a:t>pooling</a:t>
            </a:r>
            <a:r>
              <a:rPr lang="en-US" dirty="0"/>
              <a:t>, and 3. </a:t>
            </a:r>
            <a:r>
              <a:rPr lang="en-US" dirty="0">
                <a:solidFill>
                  <a:srgbClr val="0033CC"/>
                </a:solidFill>
              </a:rPr>
              <a:t>classification</a:t>
            </a:r>
            <a:r>
              <a:rPr lang="en-US" dirty="0"/>
              <a:t>.</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b="1" dirty="0">
                <a:solidFill>
                  <a:srgbClr val="0033CC"/>
                </a:solidFill>
              </a:rPr>
              <a:t>Convolution layers</a:t>
            </a:r>
            <a:br>
              <a:rPr lang="en-US" dirty="0"/>
            </a:br>
            <a:r>
              <a:rPr lang="en-US" dirty="0"/>
              <a:t>The input layer is “convolved” with one or more matrices using element-wise products that</a:t>
            </a:r>
            <a:br>
              <a:rPr lang="en-US" dirty="0"/>
            </a:br>
            <a:r>
              <a:rPr lang="en-US" dirty="0"/>
              <a:t>are then summed. In this example,</a:t>
            </a:r>
            <a:br>
              <a:rPr lang="en-US" dirty="0"/>
            </a:br>
            <a:r>
              <a:rPr lang="en-US" dirty="0"/>
              <a:t>since the sliding matrix fits 9</a:t>
            </a:r>
            <a:br>
              <a:rPr lang="en-US" dirty="0"/>
            </a:br>
            <a:r>
              <a:rPr lang="en-US" dirty="0"/>
              <a:t>times, we compress the input from</a:t>
            </a:r>
            <a:br>
              <a:rPr lang="en-US" dirty="0"/>
            </a:br>
            <a:r>
              <a:rPr lang="en-US" dirty="0"/>
              <a:t>a 5 x 5 to a to a 3 x 3 matrix.</a:t>
            </a:r>
            <a:br>
              <a:rPr lang="en-US" dirty="0"/>
            </a:br>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sp>
        <p:nvSpPr>
          <p:cNvPr id="2" name="Slide Number Placeholder 1">
            <a:extLst>
              <a:ext uri="{FF2B5EF4-FFF2-40B4-BE49-F238E27FC236}">
                <a16:creationId xmlns:a16="http://schemas.microsoft.com/office/drawing/2014/main" id="{F6ADE0E7-FD2B-214C-896E-9E13026CE6BE}"/>
              </a:ext>
            </a:extLst>
          </p:cNvPr>
          <p:cNvSpPr>
            <a:spLocks noGrp="1"/>
          </p:cNvSpPr>
          <p:nvPr>
            <p:ph type="sldNum" sz="quarter" idx="11"/>
          </p:nvPr>
        </p:nvSpPr>
        <p:spPr/>
        <p:txBody>
          <a:bodyPr/>
          <a:lstStyle/>
          <a:p>
            <a:pPr>
              <a:defRPr/>
            </a:pPr>
            <a:fld id="{046487E0-6C48-9842-89A3-09BD27C7057F}" type="slidenum">
              <a:rPr lang="en-US" smtClean="0"/>
              <a:pPr>
                <a:defRPr/>
              </a:pPr>
              <a:t>58</a:t>
            </a:fld>
            <a:endParaRPr lang="en-US"/>
          </a:p>
        </p:txBody>
      </p:sp>
    </p:spTree>
    <p:extLst>
      <p:ext uri="{BB962C8B-B14F-4D97-AF65-F5344CB8AC3E}">
        <p14:creationId xmlns:p14="http://schemas.microsoft.com/office/powerpoint/2010/main" val="2091256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82" name="Picture 2" descr="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05325"/>
            <a:ext cx="68580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329730" name="Picture 2" descr="creen Shot 2016-08-10 at 3.38.39 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752435"/>
            <a:ext cx="3124200" cy="266252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idx="1"/>
          </p:nvPr>
        </p:nvSpPr>
        <p:spPr/>
        <p:txBody>
          <a:bodyPr/>
          <a:lstStyle/>
          <a:p>
            <a:pPr marL="457200" indent="-457200" eaLnBrk="1" fontAlgn="auto" hangingPunct="1">
              <a:spcBef>
                <a:spcPts val="0"/>
              </a:spcBef>
              <a:spcAft>
                <a:spcPts val="0"/>
              </a:spcAft>
              <a:buClrTx/>
              <a:buFont typeface="+mj-lt"/>
              <a:buAutoNum type="arabicPeriod" startAt="2"/>
            </a:pPr>
            <a:r>
              <a:rPr lang="en-US" b="1" dirty="0">
                <a:solidFill>
                  <a:srgbClr val="0033CC"/>
                </a:solidFill>
              </a:rPr>
              <a:t>Pooling Layers</a:t>
            </a:r>
            <a:br>
              <a:rPr lang="en-US" dirty="0"/>
            </a:br>
            <a:r>
              <a:rPr lang="en-US" dirty="0"/>
              <a:t>After convolution, and a pixel by pixel non-linear map  (using, e.g., the function </a:t>
            </a:r>
            <a:r>
              <a:rPr lang="en-US" i="1" dirty="0">
                <a:solidFill>
                  <a:srgbClr val="0033CC"/>
                </a:solidFill>
              </a:rPr>
              <a:t>y</a:t>
            </a:r>
            <a:r>
              <a:rPr lang="en-US" dirty="0">
                <a:solidFill>
                  <a:srgbClr val="0033CC"/>
                </a:solidFill>
              </a:rPr>
              <a:t> = max(0, </a:t>
            </a:r>
            <a:r>
              <a:rPr lang="en-US" i="1" dirty="0">
                <a:solidFill>
                  <a:srgbClr val="0033CC"/>
                </a:solidFill>
              </a:rPr>
              <a:t>x</a:t>
            </a:r>
            <a:r>
              <a:rPr lang="en-US" dirty="0">
                <a:solidFill>
                  <a:srgbClr val="0033CC"/>
                </a:solidFill>
              </a:rPr>
              <a:t>) </a:t>
            </a:r>
            <a:r>
              <a:rPr lang="en-US" dirty="0"/>
              <a:t>= </a:t>
            </a:r>
            <a:r>
              <a:rPr lang="en-US" dirty="0" err="1"/>
              <a:t>ReLU</a:t>
            </a:r>
            <a:r>
              <a:rPr lang="en-US" dirty="0"/>
              <a:t>(</a:t>
            </a:r>
            <a:r>
              <a:rPr lang="en-US" i="1" dirty="0"/>
              <a:t>x</a:t>
            </a:r>
            <a:r>
              <a:rPr lang="en-US" dirty="0"/>
              <a:t>)), a coarse-graining of the layer is performed </a:t>
            </a:r>
            <a:br>
              <a:rPr lang="en-US" dirty="0"/>
            </a:br>
            <a:r>
              <a:rPr lang="en-US" dirty="0"/>
              <a:t>called </a:t>
            </a:r>
            <a:r>
              <a:rPr lang="en-US" dirty="0">
                <a:solidFill>
                  <a:srgbClr val="0033CC"/>
                </a:solidFill>
              </a:rPr>
              <a:t>max pooling </a:t>
            </a:r>
            <a:r>
              <a:rPr lang="en-US" dirty="0"/>
              <a:t>in which the maximum </a:t>
            </a:r>
            <a:br>
              <a:rPr lang="en-US" dirty="0"/>
            </a:br>
            <a:r>
              <a:rPr lang="en-US" dirty="0"/>
              <a:t>values within a series of small windows</a:t>
            </a:r>
            <a:br>
              <a:rPr lang="en-US" dirty="0"/>
            </a:br>
            <a:r>
              <a:rPr lang="en-US" dirty="0"/>
              <a:t>are selected and become the output of</a:t>
            </a:r>
            <a:br>
              <a:rPr lang="en-US" dirty="0"/>
            </a:br>
            <a:r>
              <a:rPr lang="en-US" dirty="0"/>
              <a:t>a pooling layer.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 </a:t>
            </a:r>
            <a:r>
              <a:rPr lang="en-US" dirty="0"/>
              <a:t>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Slide Number Placeholder 1">
            <a:extLst>
              <a:ext uri="{FF2B5EF4-FFF2-40B4-BE49-F238E27FC236}">
                <a16:creationId xmlns:a16="http://schemas.microsoft.com/office/drawing/2014/main" id="{B47F6235-E07B-5B4F-8F90-915523FA6713}"/>
              </a:ext>
            </a:extLst>
          </p:cNvPr>
          <p:cNvSpPr>
            <a:spLocks noGrp="1"/>
          </p:cNvSpPr>
          <p:nvPr>
            <p:ph type="sldNum" sz="quarter" idx="11"/>
          </p:nvPr>
        </p:nvSpPr>
        <p:spPr/>
        <p:txBody>
          <a:bodyPr/>
          <a:lstStyle/>
          <a:p>
            <a:pPr>
              <a:defRPr/>
            </a:pPr>
            <a:fld id="{046487E0-6C48-9842-89A3-09BD27C7057F}" type="slidenum">
              <a:rPr lang="en-US" smtClean="0"/>
              <a:pPr>
                <a:defRPr/>
              </a:pPr>
              <a:t>59</a:t>
            </a:fld>
            <a:endParaRPr lang="en-US"/>
          </a:p>
        </p:txBody>
      </p:sp>
    </p:spTree>
    <p:extLst>
      <p:ext uri="{BB962C8B-B14F-4D97-AF65-F5344CB8AC3E}">
        <p14:creationId xmlns:p14="http://schemas.microsoft.com/office/powerpoint/2010/main" val="160180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3015"/>
            <a:ext cx="9144000" cy="5963985"/>
          </a:xfrm>
          <a:prstGeom prst="rect">
            <a:avLst/>
          </a:prstGeom>
        </p:spPr>
      </p:pic>
      <p:sp>
        <p:nvSpPr>
          <p:cNvPr id="2" name="Slide Number Placeholder 1">
            <a:extLst>
              <a:ext uri="{FF2B5EF4-FFF2-40B4-BE49-F238E27FC236}">
                <a16:creationId xmlns:a16="http://schemas.microsoft.com/office/drawing/2014/main" id="{3EAD5B04-17C5-3F4B-9A46-6F8DE6FEA768}"/>
              </a:ext>
            </a:extLst>
          </p:cNvPr>
          <p:cNvSpPr>
            <a:spLocks noGrp="1"/>
          </p:cNvSpPr>
          <p:nvPr>
            <p:ph type="sldNum" sz="quarter" idx="11"/>
          </p:nvPr>
        </p:nvSpPr>
        <p:spPr/>
        <p:txBody>
          <a:bodyPr/>
          <a:lstStyle/>
          <a:p>
            <a:pPr>
              <a:defRPr/>
            </a:pPr>
            <a:fld id="{75711B93-8128-4F43-B650-5CAB5BC252AE}" type="slidenum">
              <a:rPr lang="en-US" smtClean="0"/>
              <a:pPr>
                <a:defRPr/>
              </a:pPr>
              <a:t>6</a:t>
            </a:fld>
            <a:endParaRPr lang="en-US"/>
          </a:p>
        </p:txBody>
      </p:sp>
    </p:spTree>
    <p:extLst>
      <p:ext uri="{BB962C8B-B14F-4D97-AF65-F5344CB8AC3E}">
        <p14:creationId xmlns:p14="http://schemas.microsoft.com/office/powerpoint/2010/main" val="3895501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711200" y="1295400"/>
                <a:ext cx="8051800" cy="4819650"/>
              </a:xfrm>
            </p:spPr>
            <p:txBody>
              <a:bodyPr/>
              <a:lstStyle/>
              <a:p>
                <a:pPr marL="457200" indent="-457200" eaLnBrk="1" fontAlgn="auto" hangingPunct="1">
                  <a:spcBef>
                    <a:spcPts val="0"/>
                  </a:spcBef>
                  <a:spcAft>
                    <a:spcPts val="0"/>
                  </a:spcAft>
                  <a:buClrTx/>
                  <a:buFont typeface="+mj-lt"/>
                  <a:buAutoNum type="arabicPeriod" startAt="3"/>
                </a:pPr>
                <a:r>
                  <a:rPr lang="en-US" b="1" dirty="0">
                    <a:solidFill>
                      <a:srgbClr val="0033CC"/>
                    </a:solidFill>
                  </a:rPr>
                  <a:t>Classification Layers</a:t>
                </a:r>
                <a:br>
                  <a:rPr lang="en-US" dirty="0"/>
                </a:br>
                <a:r>
                  <a:rPr lang="en-US" dirty="0"/>
                  <a:t>After an alternating sequence of convolution and pooling layers, the outputs go to a standard neural network, either shallow or deep. The final outputs correspond to the different classes and like all flexible classifiers, a CNN approximates,</a:t>
                </a:r>
                <a:br>
                  <a:rPr lang="en-US" dirty="0"/>
                </a:br>
                <a14:m>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𝑘</m:t>
                            </m:r>
                          </m:sub>
                        </m:sSub>
                      </m:e>
                      <m:e>
                        <m:r>
                          <a:rPr lang="en-US" b="0" i="1" smtClean="0">
                            <a:latin typeface="Cambria Math" charset="0"/>
                          </a:rPr>
                          <m:t>𝑥</m:t>
                        </m:r>
                      </m:e>
                    </m:d>
                    <m:r>
                      <a:rPr lang="en-US" b="0" i="1" smtClean="0">
                        <a:latin typeface="Cambria Math" charset="0"/>
                      </a:rPr>
                      <m:t>=</m:t>
                    </m:r>
                    <m:r>
                      <a:rPr lang="en-US" b="0" i="1" smtClean="0">
                        <a:latin typeface="Cambria Math" charset="0"/>
                      </a:rPr>
                      <m:t>𝑝</m:t>
                    </m:r>
                    <m:d>
                      <m:dPr>
                        <m:ctrlPr>
                          <a:rPr lang="en-US" b="0" i="1" smtClean="0">
                            <a:latin typeface="Cambria Math" panose="02040503050406030204" pitchFamily="18" charset="0"/>
                          </a:rPr>
                        </m:ctrlPr>
                      </m:dPr>
                      <m:e>
                        <m:r>
                          <a:rPr lang="en-US" b="0" i="1" smtClean="0">
                            <a:latin typeface="Cambria Math" charset="0"/>
                          </a:rPr>
                          <m:t>𝑥</m:t>
                        </m:r>
                      </m:e>
                      <m:e>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𝑘</m:t>
                            </m:r>
                          </m:sub>
                        </m:sSub>
                      </m:e>
                    </m:d>
                    <m:r>
                      <a:rPr lang="en-US" b="0" i="1" smtClean="0">
                        <a:latin typeface="Cambria Math" charset="0"/>
                      </a:rPr>
                      <m:t>𝑝</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𝐶</m:t>
                        </m:r>
                      </m:e>
                      <m:sub>
                        <m:r>
                          <a:rPr lang="en-US" i="1">
                            <a:latin typeface="Cambria Math" charset="0"/>
                          </a:rPr>
                          <m:t>𝑘</m:t>
                        </m:r>
                      </m:sub>
                    </m:sSub>
                    <m:r>
                      <a:rPr lang="en-US" b="0" i="0"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𝑚</m:t>
                        </m:r>
                        <m:r>
                          <a:rPr lang="en-US" b="0" i="1" smtClean="0">
                            <a:latin typeface="Cambria Math" charset="0"/>
                          </a:rPr>
                          <m:t>=1</m:t>
                        </m:r>
                      </m:sub>
                      <m:sup>
                        <m:r>
                          <a:rPr lang="en-US" b="0" i="1" smtClean="0">
                            <a:latin typeface="Cambria Math" charset="0"/>
                          </a:rPr>
                          <m:t>𝑀</m:t>
                        </m:r>
                      </m:sup>
                      <m:e>
                        <m:r>
                          <a:rPr lang="en-US" i="1">
                            <a:latin typeface="Cambria Math" charset="0"/>
                          </a:rPr>
                          <m:t>𝑝</m:t>
                        </m:r>
                        <m:d>
                          <m:dPr>
                            <m:ctrlPr>
                              <a:rPr lang="en-US" i="1">
                                <a:latin typeface="Cambria Math" panose="02040503050406030204" pitchFamily="18" charset="0"/>
                              </a:rPr>
                            </m:ctrlPr>
                          </m:dPr>
                          <m:e>
                            <m:r>
                              <a:rPr lang="en-US" i="1">
                                <a:latin typeface="Cambria Math" charset="0"/>
                              </a:rPr>
                              <m:t>𝑥</m:t>
                            </m:r>
                          </m:e>
                          <m:e>
                            <m:sSub>
                              <m:sSubPr>
                                <m:ctrlPr>
                                  <a:rPr lang="en-US" i="1">
                                    <a:latin typeface="Cambria Math" panose="02040503050406030204" pitchFamily="18" charset="0"/>
                                  </a:rPr>
                                </m:ctrlPr>
                              </m:sSubPr>
                              <m:e>
                                <m:r>
                                  <a:rPr lang="en-US" i="1">
                                    <a:latin typeface="Cambria Math" charset="0"/>
                                  </a:rPr>
                                  <m:t>𝐶</m:t>
                                </m:r>
                              </m:e>
                              <m:sub>
                                <m:r>
                                  <a:rPr lang="en-US" b="0" i="1" smtClean="0">
                                    <a:latin typeface="Cambria Math" charset="0"/>
                                  </a:rPr>
                                  <m:t>𝑚</m:t>
                                </m:r>
                              </m:sub>
                            </m:sSub>
                          </m:e>
                        </m:d>
                        <m:r>
                          <a:rPr lang="en-US" i="1">
                            <a:latin typeface="Cambria Math" charset="0"/>
                          </a:rPr>
                          <m:t>𝑝</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𝐶</m:t>
                            </m:r>
                          </m:e>
                          <m:sub>
                            <m:r>
                              <a:rPr lang="en-US" b="0" i="1" smtClean="0">
                                <a:latin typeface="Cambria Math" charset="0"/>
                              </a:rPr>
                              <m:t>𝑚</m:t>
                            </m:r>
                          </m:sub>
                        </m:sSub>
                        <m:r>
                          <m:rPr>
                            <m:nor/>
                          </m:rPr>
                          <a:rPr lang="en-US" dirty="0"/>
                          <m:t>)</m:t>
                        </m:r>
                      </m:e>
                    </m:nary>
                  </m:oMath>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711200" y="1295400"/>
                <a:ext cx="8051800" cy="4819650"/>
              </a:xfrm>
              <a:blipFill>
                <a:blip r:embed="rId2"/>
                <a:stretch>
                  <a:fillRect l="-945" t="-1050" b="-6037"/>
                </a:stretch>
              </a:blipFill>
            </p:spPr>
            <p:txBody>
              <a:bodyPr/>
              <a:lstStyle/>
              <a:p>
                <a:r>
                  <a:rPr lang="en-US">
                    <a:noFill/>
                  </a:rPr>
                  <a:t> </a:t>
                </a:r>
              </a:p>
            </p:txBody>
          </p:sp>
        </mc:Fallback>
      </mc:AlternateContent>
      <p:pic>
        <p:nvPicPr>
          <p:cNvPr id="327682" name="Picture 2" descr="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581525"/>
            <a:ext cx="6858000" cy="1819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 </a:t>
            </a:r>
            <a:r>
              <a:rPr lang="en-US" dirty="0"/>
              <a:t>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Slide Number Placeholder 1">
            <a:extLst>
              <a:ext uri="{FF2B5EF4-FFF2-40B4-BE49-F238E27FC236}">
                <a16:creationId xmlns:a16="http://schemas.microsoft.com/office/drawing/2014/main" id="{5EB29486-1287-474D-B2AB-30A82210A733}"/>
              </a:ext>
            </a:extLst>
          </p:cNvPr>
          <p:cNvSpPr>
            <a:spLocks noGrp="1"/>
          </p:cNvSpPr>
          <p:nvPr>
            <p:ph type="sldNum" sz="quarter" idx="11"/>
          </p:nvPr>
        </p:nvSpPr>
        <p:spPr/>
        <p:txBody>
          <a:bodyPr/>
          <a:lstStyle/>
          <a:p>
            <a:pPr>
              <a:defRPr/>
            </a:pPr>
            <a:fld id="{046487E0-6C48-9842-89A3-09BD27C7057F}" type="slidenum">
              <a:rPr lang="en-US" smtClean="0"/>
              <a:pPr>
                <a:defRPr/>
              </a:pPr>
              <a:t>60</a:t>
            </a:fld>
            <a:endParaRPr lang="en-US"/>
          </a:p>
        </p:txBody>
      </p:sp>
    </p:spTree>
    <p:extLst>
      <p:ext uri="{BB962C8B-B14F-4D97-AF65-F5344CB8AC3E}">
        <p14:creationId xmlns:p14="http://schemas.microsoft.com/office/powerpoint/2010/main" val="841611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 the Yellow Brick Road!</a:t>
            </a:r>
          </a:p>
        </p:txBody>
      </p:sp>
      <p:sp>
        <p:nvSpPr>
          <p:cNvPr id="3" name="Content Placeholder 2"/>
          <p:cNvSpPr>
            <a:spLocks noGrp="1"/>
          </p:cNvSpPr>
          <p:nvPr>
            <p:ph idx="1"/>
          </p:nvPr>
        </p:nvSpPr>
        <p:spPr/>
        <p:txBody>
          <a:bodyPr/>
          <a:lstStyle/>
          <a:p>
            <a:pPr marL="0" indent="0" eaLnBrk="1" fontAlgn="auto" hangingPunct="1">
              <a:spcBef>
                <a:spcPts val="0"/>
              </a:spcBef>
              <a:spcAft>
                <a:spcPts val="0"/>
              </a:spcAft>
              <a:buClrTx/>
              <a:buSzTx/>
              <a:buNone/>
            </a:pPr>
            <a:r>
              <a:rPr lang="en-US" dirty="0" err="1"/>
              <a:t>Giusti</a:t>
            </a:r>
            <a:r>
              <a:rPr lang="en-US" dirty="0"/>
              <a:t> </a:t>
            </a:r>
            <a:r>
              <a:rPr lang="en-US" i="1" dirty="0"/>
              <a:t>et al. </a:t>
            </a:r>
            <a:r>
              <a:rPr lang="en-US" dirty="0"/>
              <a:t>treat the problem of trail navigation as a classification problem! </a:t>
            </a:r>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r>
              <a:rPr lang="en-US" dirty="0"/>
              <a:t>Data: 8 hours of</a:t>
            </a:r>
          </a:p>
          <a:p>
            <a:pPr marL="0" indent="0" eaLnBrk="1" fontAlgn="auto" hangingPunct="1">
              <a:spcBef>
                <a:spcPts val="0"/>
              </a:spcBef>
              <a:spcAft>
                <a:spcPts val="0"/>
              </a:spcAft>
              <a:buClrTx/>
              <a:buSzTx/>
              <a:buNone/>
            </a:pPr>
            <a:r>
              <a:rPr lang="en-US" dirty="0"/>
              <a:t>1920 x 1080 30fps</a:t>
            </a:r>
          </a:p>
          <a:p>
            <a:pPr marL="0" indent="0" eaLnBrk="1" fontAlgn="auto" hangingPunct="1">
              <a:spcBef>
                <a:spcPts val="0"/>
              </a:spcBef>
              <a:spcAft>
                <a:spcPts val="0"/>
              </a:spcAft>
              <a:buClrTx/>
              <a:buSzTx/>
              <a:buNone/>
            </a:pPr>
            <a:r>
              <a:rPr lang="en-US" dirty="0"/>
              <a:t>video using 3 GoPro</a:t>
            </a:r>
          </a:p>
          <a:p>
            <a:pPr marL="0" indent="0" eaLnBrk="1" fontAlgn="auto" hangingPunct="1">
              <a:spcBef>
                <a:spcPts val="0"/>
              </a:spcBef>
              <a:spcAft>
                <a:spcPts val="0"/>
              </a:spcAft>
              <a:buClrTx/>
              <a:buSzTx/>
              <a:buNone/>
            </a:pPr>
            <a:r>
              <a:rPr lang="en-US" dirty="0"/>
              <a:t>cameras.</a:t>
            </a:r>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r>
              <a:rPr lang="en-US" sz="2000" dirty="0">
                <a:hlinkClick r:id="rId2"/>
              </a:rPr>
              <a:t>IEEE Robotics and Automation Letters</a:t>
            </a:r>
            <a:r>
              <a:rPr lang="en-US" sz="2000" dirty="0"/>
              <a:t> ( Volume: 1, </a:t>
            </a:r>
            <a:r>
              <a:rPr lang="en-US" sz="2000" dirty="0">
                <a:hlinkClick r:id="rId3"/>
              </a:rPr>
              <a:t>Issue: 2</a:t>
            </a:r>
            <a:r>
              <a:rPr lang="en-US" sz="2000" dirty="0"/>
              <a:t>, July 2016 )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1"/>
          </p:nvPr>
        </p:nvSpPr>
        <p:spPr/>
        <p:txBody>
          <a:bodyPr/>
          <a:lstStyle/>
          <a:p>
            <a:pPr>
              <a:defRPr/>
            </a:pPr>
            <a:fld id="{FF852590-88E6-BE4B-9A71-294B3A22EB1A}" type="slidenum">
              <a:rPr lang="en-US" smtClean="0"/>
              <a:pPr>
                <a:defRPr/>
              </a:pPr>
              <a:t>7</a:t>
            </a:fld>
            <a:endParaRPr lang="en-US" dirty="0"/>
          </a:p>
        </p:txBody>
      </p:sp>
      <p:pic>
        <p:nvPicPr>
          <p:cNvPr id="6" name="Picture 5"/>
          <p:cNvPicPr>
            <a:picLocks noChangeAspect="1"/>
          </p:cNvPicPr>
          <p:nvPr/>
        </p:nvPicPr>
        <p:blipFill>
          <a:blip r:embed="rId4"/>
          <a:stretch>
            <a:fillRect/>
          </a:stretch>
        </p:blipFill>
        <p:spPr>
          <a:xfrm>
            <a:off x="3276600" y="2286303"/>
            <a:ext cx="5410200" cy="3276297"/>
          </a:xfrm>
          <a:prstGeom prst="rect">
            <a:avLst/>
          </a:prstGeom>
        </p:spPr>
      </p:pic>
      <p:pic>
        <p:nvPicPr>
          <p:cNvPr id="7" name="Picture 6"/>
          <p:cNvPicPr>
            <a:picLocks noChangeAspect="1"/>
          </p:cNvPicPr>
          <p:nvPr/>
        </p:nvPicPr>
        <p:blipFill>
          <a:blip r:embed="rId5"/>
          <a:stretch>
            <a:fillRect/>
          </a:stretch>
        </p:blipFill>
        <p:spPr>
          <a:xfrm>
            <a:off x="1295400" y="4210538"/>
            <a:ext cx="1460500" cy="1346200"/>
          </a:xfrm>
          <a:prstGeom prst="rect">
            <a:avLst/>
          </a:prstGeom>
        </p:spPr>
      </p:pic>
    </p:spTree>
    <p:extLst>
      <p:ext uri="{BB962C8B-B14F-4D97-AF65-F5344CB8AC3E}">
        <p14:creationId xmlns:p14="http://schemas.microsoft.com/office/powerpoint/2010/main" val="3648875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04800" y="228600"/>
            <a:ext cx="8534400" cy="838200"/>
          </a:xfrm>
        </p:spPr>
        <p:txBody>
          <a:bodyPr/>
          <a:lstStyle/>
          <a:p>
            <a:r>
              <a:rPr lang="en-US" dirty="0">
                <a:solidFill>
                  <a:srgbClr val="0033CC"/>
                </a:solidFill>
              </a:rPr>
              <a:t>What is Machine Learning?</a:t>
            </a:r>
          </a:p>
        </p:txBody>
      </p:sp>
      <p:sp>
        <p:nvSpPr>
          <p:cNvPr id="11267" name="Rectangle 3"/>
          <p:cNvSpPr>
            <a:spLocks noGrp="1" noChangeArrowheads="1"/>
          </p:cNvSpPr>
          <p:nvPr>
            <p:ph type="body" idx="1"/>
          </p:nvPr>
        </p:nvSpPr>
        <p:spPr>
          <a:xfrm>
            <a:off x="711200" y="1295400"/>
            <a:ext cx="7772400" cy="5105400"/>
          </a:xfrm>
        </p:spPr>
        <p:txBody>
          <a:bodyPr/>
          <a:lstStyle/>
          <a:p>
            <a:pPr>
              <a:buFont typeface="Marlett" pitchFamily="26" charset="0"/>
              <a:buNone/>
            </a:pPr>
            <a:r>
              <a:rPr lang="en-US" dirty="0"/>
              <a:t>The use of computer-based algorithms for constructing useful </a:t>
            </a:r>
            <a:r>
              <a:rPr lang="en-US" i="1" dirty="0">
                <a:solidFill>
                  <a:srgbClr val="0033CC"/>
                </a:solidFill>
              </a:rPr>
              <a:t>models</a:t>
            </a:r>
            <a:r>
              <a:rPr lang="en-US" dirty="0"/>
              <a:t> of data.</a:t>
            </a:r>
            <a:br>
              <a:rPr lang="en-US" dirty="0"/>
            </a:br>
            <a:endParaRPr lang="en-US" dirty="0"/>
          </a:p>
          <a:p>
            <a:pPr>
              <a:buFont typeface="Marlett" pitchFamily="26" charset="0"/>
              <a:buNone/>
            </a:pPr>
            <a:r>
              <a:rPr lang="en-US" dirty="0"/>
              <a:t>Machine learning algorithms fall into five broad categories:</a:t>
            </a:r>
          </a:p>
          <a:p>
            <a:pPr marL="457200" indent="-457200">
              <a:buFont typeface="+mj-lt"/>
              <a:buAutoNum type="arabicPeriod"/>
            </a:pPr>
            <a:r>
              <a:rPr lang="en-US" dirty="0">
                <a:solidFill>
                  <a:srgbClr val="0033CC"/>
                </a:solidFill>
              </a:rPr>
              <a:t>Supervised Learning</a:t>
            </a:r>
          </a:p>
          <a:p>
            <a:pPr marL="457200" indent="-457200">
              <a:buFont typeface="+mj-lt"/>
              <a:buAutoNum type="arabicPeriod"/>
            </a:pPr>
            <a:r>
              <a:rPr lang="en-US" dirty="0"/>
              <a:t>Semi-supervised Learning</a:t>
            </a:r>
          </a:p>
          <a:p>
            <a:pPr marL="457200" indent="-457200">
              <a:buFont typeface="+mj-lt"/>
              <a:buAutoNum type="arabicPeriod"/>
            </a:pPr>
            <a:r>
              <a:rPr lang="en-US" dirty="0"/>
              <a:t>Unsupervised Learning</a:t>
            </a:r>
          </a:p>
          <a:p>
            <a:pPr marL="457200" indent="-457200">
              <a:buFont typeface="+mj-lt"/>
              <a:buAutoNum type="arabicPeriod"/>
            </a:pPr>
            <a:r>
              <a:rPr lang="en-US" dirty="0"/>
              <a:t>Reinforcement Learning</a:t>
            </a:r>
          </a:p>
          <a:p>
            <a:pPr marL="457200" indent="-457200">
              <a:buFont typeface="+mj-lt"/>
              <a:buAutoNum type="arabicPeriod"/>
            </a:pPr>
            <a:r>
              <a:rPr lang="en-US" dirty="0"/>
              <a:t>Generative Learning</a:t>
            </a:r>
          </a:p>
        </p:txBody>
      </p:sp>
      <p:sp>
        <p:nvSpPr>
          <p:cNvPr id="2" name="Slide Number Placeholder 1">
            <a:extLst>
              <a:ext uri="{FF2B5EF4-FFF2-40B4-BE49-F238E27FC236}">
                <a16:creationId xmlns:a16="http://schemas.microsoft.com/office/drawing/2014/main" id="{83F80A6F-BF37-FA44-A0D9-26AE02D4A46B}"/>
              </a:ext>
            </a:extLst>
          </p:cNvPr>
          <p:cNvSpPr>
            <a:spLocks noGrp="1"/>
          </p:cNvSpPr>
          <p:nvPr>
            <p:ph type="sldNum" sz="quarter" idx="11"/>
          </p:nvPr>
        </p:nvSpPr>
        <p:spPr/>
        <p:txBody>
          <a:bodyPr/>
          <a:lstStyle/>
          <a:p>
            <a:pPr>
              <a:defRPr/>
            </a:pPr>
            <a:fld id="{046487E0-6C48-9842-89A3-09BD27C7057F}" type="slidenum">
              <a:rPr lang="en-US" smtClean="0"/>
              <a:pPr>
                <a:defRPr/>
              </a:pPr>
              <a:t>8</a:t>
            </a:fld>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Machine Learning</a:t>
            </a:r>
          </a:p>
        </p:txBody>
      </p:sp>
      <mc:AlternateContent xmlns:mc="http://schemas.openxmlformats.org/markup-compatibility/2006">
        <mc:Choice xmlns:a14="http://schemas.microsoft.com/office/drawing/2010/main" Requires="a14">
          <p:sp>
            <p:nvSpPr>
              <p:cNvPr id="12291" name="Rectangle 3"/>
              <p:cNvSpPr>
                <a:spLocks noGrp="1" noChangeArrowheads="1"/>
              </p:cNvSpPr>
              <p:nvPr>
                <p:ph type="body" idx="1"/>
              </p:nvPr>
            </p:nvSpPr>
            <p:spPr/>
            <p:txBody>
              <a:bodyPr/>
              <a:lstStyle/>
              <a:p>
                <a:pPr>
                  <a:lnSpc>
                    <a:spcPct val="90000"/>
                  </a:lnSpc>
                  <a:buFont typeface="Marlett" pitchFamily="26" charset="0"/>
                  <a:buNone/>
                </a:pPr>
                <a:r>
                  <a:rPr lang="en-US" b="1" dirty="0">
                    <a:solidFill>
                      <a:srgbClr val="0033CC"/>
                    </a:solidFill>
                  </a:rPr>
                  <a:t>Choose</a:t>
                </a:r>
              </a:p>
              <a:p>
                <a:pPr>
                  <a:lnSpc>
                    <a:spcPct val="90000"/>
                  </a:lnSpc>
                  <a:buFont typeface="Marlett" pitchFamily="26" charset="0"/>
                  <a:buNone/>
                </a:pPr>
                <a:r>
                  <a:rPr lang="en-US" dirty="0"/>
                  <a:t>	Function space 	</a:t>
                </a:r>
                <a:r>
                  <a:rPr lang="en-US" b="1" i="1" dirty="0">
                    <a:solidFill>
                      <a:srgbClr val="0033CC"/>
                    </a:solidFill>
                  </a:rPr>
                  <a:t>F = </a:t>
                </a:r>
                <a:r>
                  <a:rPr lang="en-US" b="1" dirty="0">
                    <a:solidFill>
                      <a:schemeClr val="tx2"/>
                    </a:solidFill>
                  </a:rPr>
                  <a:t>{ </a:t>
                </a:r>
                <a:r>
                  <a:rPr lang="en-US" i="1" dirty="0" err="1"/>
                  <a:t>f</a:t>
                </a:r>
                <a:r>
                  <a:rPr lang="en-US" i="1" dirty="0"/>
                  <a:t> </a:t>
                </a:r>
                <a:r>
                  <a:rPr lang="en-US" dirty="0"/>
                  <a:t>(</a:t>
                </a:r>
                <a:r>
                  <a:rPr lang="en-US" i="1" dirty="0" err="1"/>
                  <a:t>x</a:t>
                </a:r>
                <a:r>
                  <a:rPr lang="en-US" dirty="0"/>
                  <a:t>, </a:t>
                </a:r>
                <a:r>
                  <a:rPr lang="en-US" b="1" i="1" dirty="0" err="1">
                    <a:solidFill>
                      <a:srgbClr val="0033CC"/>
                    </a:solidFill>
                  </a:rPr>
                  <a:t>w</a:t>
                </a:r>
                <a:r>
                  <a:rPr lang="en-US" dirty="0"/>
                  <a:t>) </a:t>
                </a:r>
                <a:r>
                  <a:rPr lang="en-US" b="1" dirty="0">
                    <a:solidFill>
                      <a:schemeClr val="tx2"/>
                    </a:solidFill>
                  </a:rPr>
                  <a:t>}</a:t>
                </a:r>
              </a:p>
              <a:p>
                <a:pPr>
                  <a:lnSpc>
                    <a:spcPct val="90000"/>
                  </a:lnSpc>
                  <a:buFont typeface="Marlett" pitchFamily="26" charset="0"/>
                  <a:buNone/>
                </a:pPr>
                <a:r>
                  <a:rPr lang="en-US" dirty="0"/>
                  <a:t>	Constraint		</a:t>
                </a:r>
                <a:r>
                  <a:rPr lang="en-US" b="1" i="1" dirty="0">
                    <a:solidFill>
                      <a:srgbClr val="0033CC"/>
                    </a:solidFill>
                  </a:rPr>
                  <a:t>C</a:t>
                </a:r>
              </a:p>
              <a:p>
                <a:pPr>
                  <a:lnSpc>
                    <a:spcPct val="90000"/>
                  </a:lnSpc>
                  <a:buFont typeface="Marlett" pitchFamily="26" charset="0"/>
                  <a:buNone/>
                </a:pPr>
                <a:r>
                  <a:rPr lang="en-US" b="1" i="1" dirty="0">
                    <a:solidFill>
                      <a:srgbClr val="0033CC"/>
                    </a:solidFill>
                  </a:rPr>
                  <a:t>	</a:t>
                </a:r>
                <a:r>
                  <a:rPr lang="en-US" dirty="0"/>
                  <a:t>Loss function	</a:t>
                </a:r>
                <a:r>
                  <a:rPr lang="en-US" b="1" i="1" dirty="0">
                    <a:solidFill>
                      <a:srgbClr val="0033CC"/>
                    </a:solidFill>
                  </a:rPr>
                  <a:t>L</a:t>
                </a:r>
              </a:p>
              <a:p>
                <a:pPr>
                  <a:lnSpc>
                    <a:spcPct val="90000"/>
                  </a:lnSpc>
                  <a:buFont typeface="Marlett" pitchFamily="26" charset="0"/>
                  <a:buNone/>
                </a:pPr>
                <a:endParaRPr lang="en-US" b="1" i="1" dirty="0">
                  <a:solidFill>
                    <a:srgbClr val="0033CC"/>
                  </a:solidFill>
                </a:endParaRPr>
              </a:p>
              <a:p>
                <a:pPr>
                  <a:lnSpc>
                    <a:spcPct val="90000"/>
                  </a:lnSpc>
                  <a:buFont typeface="Marlett" pitchFamily="26" charset="0"/>
                  <a:buNone/>
                </a:pPr>
                <a:endParaRPr lang="en-US" b="1" i="1" dirty="0">
                  <a:solidFill>
                    <a:srgbClr val="0033CC"/>
                  </a:solidFill>
                </a:endParaRPr>
              </a:p>
              <a:p>
                <a:pPr>
                  <a:lnSpc>
                    <a:spcPct val="90000"/>
                  </a:lnSpc>
                  <a:buFont typeface="Marlett" pitchFamily="26" charset="0"/>
                  <a:buNone/>
                </a:pPr>
                <a:r>
                  <a:rPr lang="en-US" b="1" dirty="0">
                    <a:solidFill>
                      <a:srgbClr val="0033CC"/>
                    </a:solidFill>
                  </a:rPr>
                  <a:t>The Goal</a:t>
                </a:r>
              </a:p>
              <a:p>
                <a:pPr marL="0" indent="0">
                  <a:buNone/>
                </a:pPr>
                <a:r>
                  <a:rPr lang="en-US" dirty="0"/>
                  <a:t>    Choose a suitable function from the function space. The suitability of the function is assessed with a </a:t>
                </a:r>
                <a:r>
                  <a:rPr lang="en-US" dirty="0">
                    <a:solidFill>
                      <a:srgbClr val="0033CC"/>
                    </a:solidFill>
                  </a:rPr>
                  <a:t>loss function</a:t>
                </a:r>
                <a:r>
                  <a:rPr lang="en-US" dirty="0"/>
                  <a:t>, (e.g., the </a:t>
                </a:r>
                <a:r>
                  <a:rPr lang="en-US" dirty="0">
                    <a:solidFill>
                      <a:srgbClr val="0033CC"/>
                    </a:solidFill>
                  </a:rPr>
                  <a:t>quadratic loss</a:t>
                </a:r>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𝑓</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e>
                      <m:sup>
                        <m:r>
                          <a:rPr lang="en-US" i="1">
                            <a:latin typeface="Cambria Math" panose="02040503050406030204" pitchFamily="18" charset="0"/>
                          </a:rPr>
                          <m:t>2</m:t>
                        </m:r>
                      </m:sup>
                    </m:sSup>
                  </m:oMath>
                </a14:m>
                <a:r>
                  <a:rPr lang="en-US" dirty="0"/>
                  <a:t>), which quantifies the </a:t>
                </a:r>
                <a:r>
                  <a:rPr lang="en-US" i="1" dirty="0"/>
                  <a:t>cost</a:t>
                </a:r>
                <a:r>
                  <a:rPr lang="en-US" dirty="0"/>
                  <a:t> of making a </a:t>
                </a:r>
                <a:r>
                  <a:rPr lang="en-US" i="1" dirty="0"/>
                  <a:t>bad</a:t>
                </a:r>
                <a:r>
                  <a:rPr lang="en-US" dirty="0"/>
                  <a:t> choice. </a:t>
                </a:r>
              </a:p>
              <a:p>
                <a:pPr>
                  <a:lnSpc>
                    <a:spcPct val="90000"/>
                  </a:lnSpc>
                  <a:buFont typeface="Marlett" pitchFamily="26" charset="0"/>
                  <a:buNone/>
                </a:pPr>
                <a:endParaRPr lang="en-US" b="1" dirty="0">
                  <a:solidFill>
                    <a:srgbClr val="0033CC"/>
                  </a:solidFill>
                </a:endParaRPr>
              </a:p>
            </p:txBody>
          </p:sp>
        </mc:Choice>
        <mc:Fallback>
          <p:sp>
            <p:nvSpPr>
              <p:cNvPr id="12291" name="Rectangle 3"/>
              <p:cNvSpPr>
                <a:spLocks noGrp="1" noRot="1" noChangeAspect="1" noMove="1" noResize="1" noEditPoints="1" noAdjustHandles="1" noChangeArrowheads="1" noChangeShapeType="1" noTextEdit="1"/>
              </p:cNvSpPr>
              <p:nvPr>
                <p:ph type="body" idx="1"/>
              </p:nvPr>
            </p:nvSpPr>
            <p:spPr>
              <a:blipFill>
                <a:blip r:embed="rId2"/>
                <a:stretch>
                  <a:fillRect l="-1142" t="-1575" r="-179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1EBB7FE-2DA4-CE4D-B84A-77BA63BD3292}"/>
              </a:ext>
            </a:extLst>
          </p:cNvPr>
          <p:cNvSpPr>
            <a:spLocks noGrp="1"/>
          </p:cNvSpPr>
          <p:nvPr>
            <p:ph type="sldNum" sz="quarter" idx="11"/>
          </p:nvPr>
        </p:nvSpPr>
        <p:spPr/>
        <p:txBody>
          <a:bodyPr/>
          <a:lstStyle/>
          <a:p>
            <a:pPr>
              <a:defRPr/>
            </a:pPr>
            <a:fld id="{046487E0-6C48-9842-89A3-09BD27C7057F}" type="slidenum">
              <a:rPr lang="en-US" smtClean="0"/>
              <a:pPr>
                <a:defRPr/>
              </a:pPr>
              <a:t>9</a:t>
            </a:fld>
            <a:endParaRPr lang="en-US"/>
          </a:p>
        </p:txBody>
      </p:sp>
      <p:grpSp>
        <p:nvGrpSpPr>
          <p:cNvPr id="18" name="Group 17">
            <a:extLst>
              <a:ext uri="{FF2B5EF4-FFF2-40B4-BE49-F238E27FC236}">
                <a16:creationId xmlns:a16="http://schemas.microsoft.com/office/drawing/2014/main" id="{D33A8F51-2F88-3141-A9E9-1FD6356670B3}"/>
              </a:ext>
            </a:extLst>
          </p:cNvPr>
          <p:cNvGrpSpPr/>
          <p:nvPr/>
        </p:nvGrpSpPr>
        <p:grpSpPr>
          <a:xfrm>
            <a:off x="4292291" y="1208088"/>
            <a:ext cx="4470709" cy="2667000"/>
            <a:chOff x="4292291" y="1208088"/>
            <a:chExt cx="4470709" cy="2667000"/>
          </a:xfrm>
        </p:grpSpPr>
        <p:sp>
          <p:nvSpPr>
            <p:cNvPr id="19" name="Freeform 4">
              <a:extLst>
                <a:ext uri="{FF2B5EF4-FFF2-40B4-BE49-F238E27FC236}">
                  <a16:creationId xmlns:a16="http://schemas.microsoft.com/office/drawing/2014/main" id="{88D2285F-36BE-DC4C-A792-41A5103C95B9}"/>
                </a:ext>
              </a:extLst>
            </p:cNvPr>
            <p:cNvSpPr>
              <a:spLocks/>
            </p:cNvSpPr>
            <p:nvPr/>
          </p:nvSpPr>
          <p:spPr bwMode="auto">
            <a:xfrm>
              <a:off x="6108700" y="1208088"/>
              <a:ext cx="2654300" cy="2667000"/>
            </a:xfrm>
            <a:custGeom>
              <a:avLst/>
              <a:gdLst/>
              <a:ahLst/>
              <a:cxnLst>
                <a:cxn ang="0">
                  <a:pos x="496" y="496"/>
                </a:cxn>
                <a:cxn ang="0">
                  <a:pos x="16" y="928"/>
                </a:cxn>
                <a:cxn ang="0">
                  <a:pos x="400" y="1600"/>
                </a:cxn>
                <a:cxn ang="0">
                  <a:pos x="1408" y="1408"/>
                </a:cxn>
                <a:cxn ang="0">
                  <a:pos x="1600" y="928"/>
                </a:cxn>
                <a:cxn ang="0">
                  <a:pos x="1552" y="112"/>
                </a:cxn>
                <a:cxn ang="0">
                  <a:pos x="880" y="256"/>
                </a:cxn>
                <a:cxn ang="0">
                  <a:pos x="496" y="496"/>
                </a:cxn>
              </a:cxnLst>
              <a:rect l="0" t="0" r="r" b="b"/>
              <a:pathLst>
                <a:path w="1672" h="1680">
                  <a:moveTo>
                    <a:pt x="496" y="496"/>
                  </a:moveTo>
                  <a:cubicBezTo>
                    <a:pt x="352" y="608"/>
                    <a:pt x="32" y="744"/>
                    <a:pt x="16" y="928"/>
                  </a:cubicBezTo>
                  <a:cubicBezTo>
                    <a:pt x="0" y="1112"/>
                    <a:pt x="168" y="1520"/>
                    <a:pt x="400" y="1600"/>
                  </a:cubicBezTo>
                  <a:cubicBezTo>
                    <a:pt x="632" y="1680"/>
                    <a:pt x="1208" y="1520"/>
                    <a:pt x="1408" y="1408"/>
                  </a:cubicBezTo>
                  <a:cubicBezTo>
                    <a:pt x="1608" y="1296"/>
                    <a:pt x="1576" y="1144"/>
                    <a:pt x="1600" y="928"/>
                  </a:cubicBezTo>
                  <a:cubicBezTo>
                    <a:pt x="1624" y="712"/>
                    <a:pt x="1672" y="224"/>
                    <a:pt x="1552" y="112"/>
                  </a:cubicBezTo>
                  <a:cubicBezTo>
                    <a:pt x="1432" y="0"/>
                    <a:pt x="1056" y="192"/>
                    <a:pt x="880" y="256"/>
                  </a:cubicBezTo>
                  <a:cubicBezTo>
                    <a:pt x="704" y="320"/>
                    <a:pt x="640" y="384"/>
                    <a:pt x="496" y="496"/>
                  </a:cubicBezTo>
                  <a:close/>
                </a:path>
              </a:pathLst>
            </a:custGeom>
            <a:solidFill>
              <a:schemeClr val="accent2"/>
            </a:solidFill>
            <a:ln w="12700" cap="flat" cmpd="sng">
              <a:noFill/>
              <a:prstDash val="solid"/>
              <a:round/>
              <a:headEnd type="none" w="sm" len="sm"/>
              <a:tailEnd type="none" w="sm" len="sm"/>
            </a:ln>
            <a:effectLst>
              <a:outerShdw blurRad="63500" dist="107763" dir="2700000" algn="ctr" rotWithShape="0">
                <a:schemeClr val="bg2">
                  <a:alpha val="50000"/>
                </a:schemeClr>
              </a:outerShdw>
            </a:effectLst>
          </p:spPr>
          <p:txBody>
            <a:bodyPr>
              <a:prstTxWarp prst="textNoShape">
                <a:avLst/>
              </a:prstTxWarp>
            </a:bodyPr>
            <a:lstStyle/>
            <a:p>
              <a:endParaRPr lang="en-US"/>
            </a:p>
          </p:txBody>
        </p:sp>
        <p:sp>
          <p:nvSpPr>
            <p:cNvPr id="20" name="Text Box 5">
              <a:extLst>
                <a:ext uri="{FF2B5EF4-FFF2-40B4-BE49-F238E27FC236}">
                  <a16:creationId xmlns:a16="http://schemas.microsoft.com/office/drawing/2014/main" id="{179FD52A-07A1-F04F-9FAC-54C1185AB61A}"/>
                </a:ext>
              </a:extLst>
            </p:cNvPr>
            <p:cNvSpPr txBox="1">
              <a:spLocks noChangeArrowheads="1"/>
            </p:cNvSpPr>
            <p:nvPr/>
          </p:nvSpPr>
          <p:spPr bwMode="auto">
            <a:xfrm>
              <a:off x="7734300" y="1919288"/>
              <a:ext cx="455613" cy="579437"/>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3200" b="1" i="1" dirty="0">
                  <a:solidFill>
                    <a:srgbClr val="0033CC"/>
                  </a:solidFill>
                </a:rPr>
                <a:t>F</a:t>
              </a:r>
              <a:endParaRPr lang="en-US" sz="3200" b="1" i="1" baseline="-25000" dirty="0">
                <a:solidFill>
                  <a:srgbClr val="0033CC"/>
                </a:solidFill>
              </a:endParaRPr>
            </a:p>
          </p:txBody>
        </p:sp>
        <p:sp>
          <p:nvSpPr>
            <p:cNvPr id="21" name="Freeform 6">
              <a:extLst>
                <a:ext uri="{FF2B5EF4-FFF2-40B4-BE49-F238E27FC236}">
                  <a16:creationId xmlns:a16="http://schemas.microsoft.com/office/drawing/2014/main" id="{6BDD5879-B685-0440-88D9-5F4E1724F4F4}"/>
                </a:ext>
              </a:extLst>
            </p:cNvPr>
            <p:cNvSpPr>
              <a:spLocks/>
            </p:cNvSpPr>
            <p:nvPr/>
          </p:nvSpPr>
          <p:spPr bwMode="auto">
            <a:xfrm>
              <a:off x="5562600" y="2225675"/>
              <a:ext cx="1584325" cy="1279525"/>
            </a:xfrm>
            <a:custGeom>
              <a:avLst/>
              <a:gdLst/>
              <a:ahLst/>
              <a:cxnLst>
                <a:cxn ang="0">
                  <a:pos x="1737" y="287"/>
                </a:cxn>
                <a:cxn ang="0">
                  <a:pos x="1636" y="214"/>
                </a:cxn>
                <a:cxn ang="0">
                  <a:pos x="1590" y="196"/>
                </a:cxn>
                <a:cxn ang="0">
                  <a:pos x="1280" y="68"/>
                </a:cxn>
                <a:cxn ang="0">
                  <a:pos x="868" y="49"/>
                </a:cxn>
                <a:cxn ang="0">
                  <a:pos x="731" y="104"/>
                </a:cxn>
                <a:cxn ang="0">
                  <a:pos x="630" y="186"/>
                </a:cxn>
                <a:cxn ang="0">
                  <a:pos x="594" y="205"/>
                </a:cxn>
                <a:cxn ang="0">
                  <a:pos x="566" y="232"/>
                </a:cxn>
                <a:cxn ang="0">
                  <a:pos x="512" y="269"/>
                </a:cxn>
                <a:cxn ang="0">
                  <a:pos x="402" y="506"/>
                </a:cxn>
                <a:cxn ang="0">
                  <a:pos x="320" y="744"/>
                </a:cxn>
                <a:cxn ang="0">
                  <a:pos x="265" y="881"/>
                </a:cxn>
                <a:cxn ang="0">
                  <a:pos x="219" y="964"/>
                </a:cxn>
                <a:cxn ang="0">
                  <a:pos x="128" y="1037"/>
                </a:cxn>
                <a:cxn ang="0">
                  <a:pos x="0" y="1064"/>
                </a:cxn>
              </a:cxnLst>
              <a:rect l="0" t="0" r="r" b="b"/>
              <a:pathLst>
                <a:path w="1737" h="1068">
                  <a:moveTo>
                    <a:pt x="1737" y="287"/>
                  </a:moveTo>
                  <a:cubicBezTo>
                    <a:pt x="1683" y="253"/>
                    <a:pt x="1718" y="276"/>
                    <a:pt x="1636" y="214"/>
                  </a:cubicBezTo>
                  <a:cubicBezTo>
                    <a:pt x="1623" y="204"/>
                    <a:pt x="1605" y="203"/>
                    <a:pt x="1590" y="196"/>
                  </a:cubicBezTo>
                  <a:cubicBezTo>
                    <a:pt x="1487" y="144"/>
                    <a:pt x="1392" y="96"/>
                    <a:pt x="1280" y="68"/>
                  </a:cubicBezTo>
                  <a:cubicBezTo>
                    <a:pt x="1147" y="0"/>
                    <a:pt x="1047" y="44"/>
                    <a:pt x="868" y="49"/>
                  </a:cubicBezTo>
                  <a:cubicBezTo>
                    <a:pt x="823" y="64"/>
                    <a:pt x="772" y="81"/>
                    <a:pt x="731" y="104"/>
                  </a:cubicBezTo>
                  <a:cubicBezTo>
                    <a:pt x="693" y="125"/>
                    <a:pt x="666" y="162"/>
                    <a:pt x="630" y="186"/>
                  </a:cubicBezTo>
                  <a:cubicBezTo>
                    <a:pt x="619" y="194"/>
                    <a:pt x="605" y="197"/>
                    <a:pt x="594" y="205"/>
                  </a:cubicBezTo>
                  <a:cubicBezTo>
                    <a:pt x="583" y="213"/>
                    <a:pt x="576" y="224"/>
                    <a:pt x="566" y="232"/>
                  </a:cubicBezTo>
                  <a:cubicBezTo>
                    <a:pt x="549" y="245"/>
                    <a:pt x="512" y="269"/>
                    <a:pt x="512" y="269"/>
                  </a:cubicBezTo>
                  <a:cubicBezTo>
                    <a:pt x="475" y="339"/>
                    <a:pt x="421" y="428"/>
                    <a:pt x="402" y="506"/>
                  </a:cubicBezTo>
                  <a:cubicBezTo>
                    <a:pt x="381" y="590"/>
                    <a:pt x="373" y="674"/>
                    <a:pt x="320" y="744"/>
                  </a:cubicBezTo>
                  <a:cubicBezTo>
                    <a:pt x="304" y="790"/>
                    <a:pt x="277" y="834"/>
                    <a:pt x="265" y="881"/>
                  </a:cubicBezTo>
                  <a:cubicBezTo>
                    <a:pt x="254" y="925"/>
                    <a:pt x="263" y="948"/>
                    <a:pt x="219" y="964"/>
                  </a:cubicBezTo>
                  <a:cubicBezTo>
                    <a:pt x="193" y="1003"/>
                    <a:pt x="173" y="1026"/>
                    <a:pt x="128" y="1037"/>
                  </a:cubicBezTo>
                  <a:cubicBezTo>
                    <a:pt x="79" y="1068"/>
                    <a:pt x="65" y="1064"/>
                    <a:pt x="0" y="1064"/>
                  </a:cubicBezTo>
                </a:path>
              </a:pathLst>
            </a:custGeom>
            <a:noFill/>
            <a:ln w="28575" cap="flat" cmpd="sng">
              <a:solidFill>
                <a:schemeClr val="tx1"/>
              </a:solidFill>
              <a:prstDash val="solid"/>
              <a:round/>
              <a:headEnd type="none" w="med" len="med"/>
              <a:tailEnd type="arrow" w="med" len="med"/>
            </a:ln>
            <a:effectLst/>
          </p:spPr>
          <p:txBody>
            <a:bodyPr>
              <a:prstTxWarp prst="textNoShape">
                <a:avLst/>
              </a:prstTxWarp>
            </a:bodyPr>
            <a:lstStyle/>
            <a:p>
              <a:endParaRPr lang="en-US"/>
            </a:p>
          </p:txBody>
        </p:sp>
        <p:sp>
          <p:nvSpPr>
            <p:cNvPr id="22" name="Text Box 7">
              <a:extLst>
                <a:ext uri="{FF2B5EF4-FFF2-40B4-BE49-F238E27FC236}">
                  <a16:creationId xmlns:a16="http://schemas.microsoft.com/office/drawing/2014/main" id="{6E4E254D-F9BB-2249-A942-11DBE727C36D}"/>
                </a:ext>
              </a:extLst>
            </p:cNvPr>
            <p:cNvSpPr txBox="1">
              <a:spLocks noChangeArrowheads="1"/>
            </p:cNvSpPr>
            <p:nvPr/>
          </p:nvSpPr>
          <p:spPr bwMode="auto">
            <a:xfrm>
              <a:off x="4292291" y="3286780"/>
              <a:ext cx="1435409" cy="523220"/>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err="1"/>
                <a:t>f</a:t>
              </a:r>
              <a:r>
                <a:rPr lang="en-US" sz="2800" i="1" dirty="0"/>
                <a:t> </a:t>
              </a:r>
              <a:r>
                <a:rPr lang="en-US" sz="2800" dirty="0"/>
                <a:t>(</a:t>
              </a:r>
              <a:r>
                <a:rPr lang="en-US" sz="2800" i="1" dirty="0" err="1"/>
                <a:t>x</a:t>
              </a:r>
              <a:r>
                <a:rPr lang="en-US" sz="2800" dirty="0"/>
                <a:t>, </a:t>
              </a:r>
              <a:r>
                <a:rPr lang="en-US" sz="2800" b="1" i="1" dirty="0" err="1">
                  <a:solidFill>
                    <a:srgbClr val="0033CC"/>
                  </a:solidFill>
                </a:rPr>
                <a:t>w</a:t>
              </a:r>
              <a:r>
                <a:rPr lang="en-US" sz="2800" dirty="0"/>
                <a:t>*)</a:t>
              </a:r>
            </a:p>
          </p:txBody>
        </p:sp>
        <p:sp>
          <p:nvSpPr>
            <p:cNvPr id="23" name="Text Box 8">
              <a:extLst>
                <a:ext uri="{FF2B5EF4-FFF2-40B4-BE49-F238E27FC236}">
                  <a16:creationId xmlns:a16="http://schemas.microsoft.com/office/drawing/2014/main" id="{C93EC900-A564-5645-8000-4FC93AD691ED}"/>
                </a:ext>
              </a:extLst>
            </p:cNvPr>
            <p:cNvSpPr txBox="1">
              <a:spLocks noChangeArrowheads="1"/>
            </p:cNvSpPr>
            <p:nvPr/>
          </p:nvSpPr>
          <p:spPr bwMode="auto">
            <a:xfrm>
              <a:off x="5124450" y="2290916"/>
              <a:ext cx="895350" cy="519112"/>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a:t>C</a:t>
              </a:r>
              <a:r>
                <a:rPr lang="en-US" sz="2800" dirty="0"/>
                <a:t>(</a:t>
              </a:r>
              <a:r>
                <a:rPr lang="en-US" sz="2800" b="1" i="1" dirty="0">
                  <a:solidFill>
                    <a:srgbClr val="0033CC"/>
                  </a:solidFill>
                </a:rPr>
                <a:t>w</a:t>
              </a:r>
              <a:r>
                <a:rPr lang="en-US" sz="2800" dirty="0"/>
                <a:t>)</a:t>
              </a:r>
            </a:p>
          </p:txBody>
        </p:sp>
      </p:grpSp>
    </p:spTree>
    <p:extLst>
      <p:ext uri="{BB962C8B-B14F-4D97-AF65-F5344CB8AC3E}">
        <p14:creationId xmlns:p14="http://schemas.microsoft.com/office/powerpoint/2010/main" val="3132279432"/>
      </p:ext>
    </p:extLst>
  </p:cSld>
  <p:clrMapOvr>
    <a:masterClrMapping/>
  </p:clrMapOvr>
  <p:transition/>
</p:sld>
</file>

<file path=ppt/theme/theme1.xml><?xml version="1.0" encoding="utf-8"?>
<a:theme xmlns:a="http://schemas.openxmlformats.org/drawingml/2006/main" name="Default Design">
  <a:themeElements>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65"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65" charset="0"/>
          </a:defRPr>
        </a:defPPr>
      </a:lstStyle>
    </a:lnDef>
  </a:objectDefaults>
  <a:extraClrSchemeLst>
    <a:extraClrScheme>
      <a:clrScheme name="Default 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37853</TotalTime>
  <Words>2005</Words>
  <Application>Microsoft Macintosh PowerPoint</Application>
  <PresentationFormat>Letter Paper (8.5x11 in)</PresentationFormat>
  <Paragraphs>503</Paragraphs>
  <Slides>60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ＭＳ Ｐゴシック</vt:lpstr>
      <vt:lpstr>Arial</vt:lpstr>
      <vt:lpstr>Cambria Math</vt:lpstr>
      <vt:lpstr>Marlett</vt:lpstr>
      <vt:lpstr>Symbol</vt:lpstr>
      <vt:lpstr>Times New Roman</vt:lpstr>
      <vt:lpstr>Default Design</vt:lpstr>
      <vt:lpstr>An Introduction to Machine Learning</vt:lpstr>
      <vt:lpstr>Topics</vt:lpstr>
      <vt:lpstr>Introduction</vt:lpstr>
      <vt:lpstr>AlphaGo 4, Homo Sapiens 1</vt:lpstr>
      <vt:lpstr>PowerPoint Presentation</vt:lpstr>
      <vt:lpstr>PowerPoint Presentation</vt:lpstr>
      <vt:lpstr>Follow the Yellow Brick Road!</vt:lpstr>
      <vt:lpstr>What is Machine Learning?</vt:lpstr>
      <vt:lpstr>Machine Learning</vt:lpstr>
      <vt:lpstr>Machine Learning</vt:lpstr>
      <vt:lpstr>Machine Learning</vt:lpstr>
      <vt:lpstr>A bit of Theory </vt:lpstr>
      <vt:lpstr>Minimizing the Average Loss</vt:lpstr>
      <vt:lpstr>Minimizing the Average Loss</vt:lpstr>
      <vt:lpstr>Minimizing the Average Loss</vt:lpstr>
      <vt:lpstr>Classification</vt:lpstr>
      <vt:lpstr>Classification</vt:lpstr>
      <vt:lpstr>Classification</vt:lpstr>
      <vt:lpstr>Classification</vt:lpstr>
      <vt:lpstr>Boosted decision trees</vt:lpstr>
      <vt:lpstr>Decision Trees</vt:lpstr>
      <vt:lpstr>Decision Trees</vt:lpstr>
      <vt:lpstr>Decision Trees</vt:lpstr>
      <vt:lpstr>Decision Trees</vt:lpstr>
      <vt:lpstr>Decision Trees</vt:lpstr>
      <vt:lpstr>A Silk Purse from a Sow’s Ear!  </vt:lpstr>
      <vt:lpstr>A Silk Purse from a Sow’s Ear!  </vt:lpstr>
      <vt:lpstr>Example: Wine tasting!</vt:lpstr>
      <vt:lpstr>Wine Tasting</vt:lpstr>
      <vt:lpstr>Wine Tasting</vt:lpstr>
      <vt:lpstr>Wine Tasting</vt:lpstr>
      <vt:lpstr>Wine Tasting: Data</vt:lpstr>
      <vt:lpstr>PowerPoint Presentation</vt:lpstr>
      <vt:lpstr>Wine Tasting: Variables</vt:lpstr>
      <vt:lpstr>Wine Tasting: First 6 Decision Trees</vt:lpstr>
      <vt:lpstr>Wine Tasting: Results</vt:lpstr>
      <vt:lpstr>Deep neural networks</vt:lpstr>
      <vt:lpstr>Deep Neural Networks</vt:lpstr>
      <vt:lpstr>Deep Neural Networks</vt:lpstr>
      <vt:lpstr>Deep Neural Networks</vt:lpstr>
      <vt:lpstr>Deep Neural Networks</vt:lpstr>
      <vt:lpstr>(784, 2500, 2000, 1500, 1000, 500, 10)</vt:lpstr>
      <vt:lpstr>Convolutional Neural Networks</vt:lpstr>
      <vt:lpstr>The future of machine learning</vt:lpstr>
      <vt:lpstr>Machine Learning and AI</vt:lpstr>
      <vt:lpstr>PowerPoint Presentation</vt:lpstr>
      <vt:lpstr>PowerPoint Presentation</vt:lpstr>
      <vt:lpstr>The Future of Machine Learning</vt:lpstr>
      <vt:lpstr>      Thank You!</vt:lpstr>
      <vt:lpstr>backup</vt:lpstr>
      <vt:lpstr>Wine Tasting: Results</vt:lpstr>
      <vt:lpstr>Ensemble Methods</vt:lpstr>
      <vt:lpstr>DEEP Neural networks</vt:lpstr>
      <vt:lpstr>Adaptive Boosting</vt:lpstr>
      <vt:lpstr>Adaptive Boosting</vt:lpstr>
      <vt:lpstr>Adaptive Boosting</vt:lpstr>
      <vt:lpstr>A Bit of History: Hilbert’s 13th Problem</vt:lpstr>
      <vt:lpstr>Convolutional Neural Networks</vt:lpstr>
      <vt:lpstr>Convolutional Neural Networks</vt:lpstr>
      <vt:lpstr>Convolutional Neural Networks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
  <cp:lastModifiedBy>Harrison Prosper</cp:lastModifiedBy>
  <cp:revision>916</cp:revision>
  <cp:lastPrinted>2018-06-28T18:01:00Z</cp:lastPrinted>
  <dcterms:created xsi:type="dcterms:W3CDTF">2016-06-02T17:30:41Z</dcterms:created>
  <dcterms:modified xsi:type="dcterms:W3CDTF">2019-01-06T22:10:15Z</dcterms:modified>
</cp:coreProperties>
</file>